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DM Sans" pitchFamily="2" charset="0"/>
      <p:regular r:id="rId18"/>
    </p:embeddedFont>
    <p:embeddedFont>
      <p:font typeface="DM Sans Bold" charset="0"/>
      <p:regular r:id="rId19"/>
    </p:embeddedFont>
    <p:embeddedFont>
      <p:font typeface="DM Sans Italics" panose="020B0604020202020204" charset="0"/>
      <p:regular r:id="rId20"/>
    </p:embeddedFont>
    <p:embeddedFont>
      <p:font typeface="Now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380940" y="649592"/>
            <a:ext cx="7516996" cy="8987817"/>
            <a:chOff x="0" y="0"/>
            <a:chExt cx="8603361" cy="10286746"/>
          </a:xfrm>
        </p:grpSpPr>
        <p:sp>
          <p:nvSpPr>
            <p:cNvPr id="7" name="Freeform 7"/>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t="-12765" b="-12765"/>
              </a:stretch>
            </a:blipFill>
          </p:spPr>
        </p:sp>
      </p:grpSp>
      <p:sp>
        <p:nvSpPr>
          <p:cNvPr id="8" name="TextBox 8"/>
          <p:cNvSpPr txBox="1"/>
          <p:nvPr/>
        </p:nvSpPr>
        <p:spPr>
          <a:xfrm>
            <a:off x="1573748" y="7036704"/>
            <a:ext cx="7913921" cy="462835"/>
          </a:xfrm>
          <a:prstGeom prst="rect">
            <a:avLst/>
          </a:prstGeom>
        </p:spPr>
        <p:txBody>
          <a:bodyPr lIns="0" tIns="0" rIns="0" bIns="0" rtlCol="0" anchor="t">
            <a:spAutoFit/>
          </a:bodyPr>
          <a:lstStyle/>
          <a:p>
            <a:pPr marL="0" lvl="0" indent="0" algn="l">
              <a:lnSpc>
                <a:spcPts val="3727"/>
              </a:lnSpc>
              <a:spcBef>
                <a:spcPct val="0"/>
              </a:spcBef>
            </a:pPr>
            <a:r>
              <a:rPr lang="en-US" sz="3030" i="1" dirty="0">
                <a:solidFill>
                  <a:srgbClr val="56AEFF"/>
                </a:solidFill>
                <a:latin typeface="DM Sans Italics"/>
                <a:ea typeface="DM Sans Italics"/>
                <a:cs typeface="DM Sans Italics"/>
                <a:sym typeface="DM Sans Italics"/>
              </a:rPr>
              <a:t>Presented by:  Nankeng </a:t>
            </a:r>
          </a:p>
        </p:txBody>
      </p:sp>
      <p:sp>
        <p:nvSpPr>
          <p:cNvPr id="9" name="Freeform 9"/>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548432" y="3990388"/>
            <a:ext cx="11202293" cy="2239403"/>
          </a:xfrm>
          <a:prstGeom prst="rect">
            <a:avLst/>
          </a:prstGeom>
        </p:spPr>
        <p:txBody>
          <a:bodyPr lIns="0" tIns="0" rIns="0" bIns="0" rtlCol="0" anchor="t">
            <a:spAutoFit/>
          </a:bodyPr>
          <a:lstStyle/>
          <a:p>
            <a:pPr algn="ctr">
              <a:lnSpc>
                <a:spcPts val="8893"/>
              </a:lnSpc>
            </a:pPr>
            <a:r>
              <a:rPr lang="en-US" sz="7230" b="1">
                <a:solidFill>
                  <a:srgbClr val="FFFFFF"/>
                </a:solidFill>
                <a:latin typeface="DM Sans Bold"/>
                <a:ea typeface="DM Sans Bold"/>
                <a:cs typeface="DM Sans Bold"/>
                <a:sym typeface="DM Sans Bold"/>
              </a:rPr>
              <a:t>Carbon dioxide emission </a:t>
            </a:r>
          </a:p>
          <a:p>
            <a:pPr algn="l">
              <a:lnSpc>
                <a:spcPts val="8893"/>
              </a:lnSpc>
              <a:spcBef>
                <a:spcPct val="0"/>
              </a:spcBef>
            </a:pPr>
            <a:r>
              <a:rPr lang="en-US" sz="7230" b="1">
                <a:solidFill>
                  <a:srgbClr val="FFFFFF"/>
                </a:solidFill>
                <a:latin typeface="DM Sans Bold"/>
                <a:ea typeface="DM Sans Bold"/>
                <a:cs typeface="DM Sans Bold"/>
                <a:sym typeface="DM Sans Bold"/>
              </a:rPr>
              <a:t>prediction model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240526" y="630033"/>
            <a:ext cx="5090071" cy="721133"/>
          </a:xfrm>
          <a:prstGeom prst="rect">
            <a:avLst/>
          </a:prstGeom>
        </p:spPr>
        <p:txBody>
          <a:bodyPr lIns="0" tIns="0" rIns="0" bIns="0" rtlCol="0" anchor="t">
            <a:spAutoFit/>
          </a:bodyPr>
          <a:lstStyle/>
          <a:p>
            <a:pPr algn="ctr">
              <a:lnSpc>
                <a:spcPts val="5917"/>
              </a:lnSpc>
              <a:spcBef>
                <a:spcPct val="0"/>
              </a:spcBef>
            </a:pPr>
            <a:r>
              <a:rPr lang="en-US" sz="4287">
                <a:solidFill>
                  <a:srgbClr val="FFFFFF"/>
                </a:solidFill>
                <a:latin typeface="DM Sans"/>
                <a:ea typeface="DM Sans"/>
                <a:cs typeface="DM Sans"/>
                <a:sym typeface="DM Sans"/>
              </a:rPr>
              <a:t>Results and Analysis</a:t>
            </a:r>
          </a:p>
        </p:txBody>
      </p:sp>
      <p:sp>
        <p:nvSpPr>
          <p:cNvPr id="3" name="TextBox 3"/>
          <p:cNvSpPr txBox="1"/>
          <p:nvPr/>
        </p:nvSpPr>
        <p:spPr>
          <a:xfrm>
            <a:off x="1240526" y="2837929"/>
            <a:ext cx="13376581" cy="4553993"/>
          </a:xfrm>
          <a:prstGeom prst="rect">
            <a:avLst/>
          </a:prstGeom>
        </p:spPr>
        <p:txBody>
          <a:bodyPr lIns="0" tIns="0" rIns="0" bIns="0" rtlCol="0" anchor="t">
            <a:spAutoFit/>
          </a:bodyPr>
          <a:lstStyle/>
          <a:p>
            <a:pPr algn="l">
              <a:lnSpc>
                <a:spcPts val="4537"/>
              </a:lnSpc>
              <a:spcBef>
                <a:spcPct val="0"/>
              </a:spcBef>
            </a:pPr>
            <a:r>
              <a:rPr lang="en-US" sz="3287">
                <a:solidFill>
                  <a:srgbClr val="FFFFFF"/>
                </a:solidFill>
                <a:latin typeface="DM Sans"/>
                <a:ea typeface="DM Sans"/>
                <a:cs typeface="DM Sans"/>
                <a:sym typeface="DM Sans"/>
              </a:rPr>
              <a:t>Presentation of Results:</a:t>
            </a:r>
          </a:p>
          <a:p>
            <a:pPr algn="l">
              <a:lnSpc>
                <a:spcPts val="4537"/>
              </a:lnSpc>
              <a:spcBef>
                <a:spcPct val="0"/>
              </a:spcBef>
            </a:pPr>
            <a:r>
              <a:rPr lang="en-US" sz="3287">
                <a:solidFill>
                  <a:srgbClr val="FFFFFF"/>
                </a:solidFill>
                <a:latin typeface="DM Sans"/>
                <a:ea typeface="DM Sans"/>
                <a:cs typeface="DM Sans"/>
                <a:sym typeface="DM Sans"/>
              </a:rPr>
              <a:t>Comparison of models through a metrics table. Visualization of predictions with scatter plots. Interpretation of Results:</a:t>
            </a:r>
          </a:p>
          <a:p>
            <a:pPr algn="l">
              <a:lnSpc>
                <a:spcPts val="4537"/>
              </a:lnSpc>
              <a:spcBef>
                <a:spcPct val="0"/>
              </a:spcBef>
            </a:pPr>
            <a:r>
              <a:rPr lang="en-US" sz="3287">
                <a:solidFill>
                  <a:srgbClr val="FFFFFF"/>
                </a:solidFill>
                <a:latin typeface="DM Sans"/>
                <a:ea typeface="DM Sans"/>
                <a:cs typeface="DM Sans"/>
                <a:sym typeface="DM Sans"/>
              </a:rPr>
              <a:t>Random Forest strikes a good balance between accuracy and interpretability. XGBoost achieves the best scores in RMSE and R². Limitations and Improvements:</a:t>
            </a:r>
          </a:p>
          <a:p>
            <a:pPr algn="l">
              <a:lnSpc>
                <a:spcPts val="4537"/>
              </a:lnSpc>
              <a:spcBef>
                <a:spcPct val="0"/>
              </a:spcBef>
            </a:pPr>
            <a:r>
              <a:rPr lang="en-US" sz="3287">
                <a:solidFill>
                  <a:srgbClr val="FFFFFF"/>
                </a:solidFill>
                <a:latin typeface="DM Sans"/>
                <a:ea typeface="DM Sans"/>
                <a:cs typeface="DM Sans"/>
                <a:sym typeface="DM Sans"/>
              </a:rPr>
              <a:t>Incorporating real-time data. Testing deep learning models for further accuracy improvement.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195324" y="630033"/>
            <a:ext cx="3231952" cy="721133"/>
          </a:xfrm>
          <a:prstGeom prst="rect">
            <a:avLst/>
          </a:prstGeom>
        </p:spPr>
        <p:txBody>
          <a:bodyPr lIns="0" tIns="0" rIns="0" bIns="0" rtlCol="0" anchor="t">
            <a:spAutoFit/>
          </a:bodyPr>
          <a:lstStyle/>
          <a:p>
            <a:pPr algn="ctr">
              <a:lnSpc>
                <a:spcPts val="5917"/>
              </a:lnSpc>
              <a:spcBef>
                <a:spcPct val="0"/>
              </a:spcBef>
            </a:pPr>
            <a:r>
              <a:rPr lang="en-US" sz="4287">
                <a:solidFill>
                  <a:srgbClr val="FFFFFF"/>
                </a:solidFill>
                <a:latin typeface="DM Sans"/>
                <a:ea typeface="DM Sans"/>
                <a:cs typeface="DM Sans"/>
                <a:sym typeface="DM Sans"/>
              </a:rPr>
              <a:t>Model Result</a:t>
            </a:r>
          </a:p>
        </p:txBody>
      </p:sp>
      <p:sp>
        <p:nvSpPr>
          <p:cNvPr id="3" name="TextBox 3"/>
          <p:cNvSpPr txBox="1"/>
          <p:nvPr/>
        </p:nvSpPr>
        <p:spPr>
          <a:xfrm>
            <a:off x="455605" y="3258933"/>
            <a:ext cx="6203007" cy="3692933"/>
          </a:xfrm>
          <a:prstGeom prst="rect">
            <a:avLst/>
          </a:prstGeom>
        </p:spPr>
        <p:txBody>
          <a:bodyPr lIns="0" tIns="0" rIns="0" bIns="0" rtlCol="0" anchor="t">
            <a:spAutoFit/>
          </a:bodyPr>
          <a:lstStyle/>
          <a:p>
            <a:pPr algn="l">
              <a:lnSpc>
                <a:spcPts val="5917"/>
              </a:lnSpc>
              <a:spcBef>
                <a:spcPct val="0"/>
              </a:spcBef>
            </a:pPr>
            <a:r>
              <a:rPr lang="en-US" sz="4287">
                <a:solidFill>
                  <a:srgbClr val="FFFFFF"/>
                </a:solidFill>
                <a:latin typeface="DM Sans"/>
                <a:ea typeface="DM Sans"/>
                <a:cs typeface="DM Sans"/>
                <a:sym typeface="DM Sans"/>
              </a:rPr>
              <a:t>Model: Linear Regression</a:t>
            </a:r>
          </a:p>
          <a:p>
            <a:pPr algn="l">
              <a:lnSpc>
                <a:spcPts val="5917"/>
              </a:lnSpc>
              <a:spcBef>
                <a:spcPct val="0"/>
              </a:spcBef>
            </a:pPr>
            <a:r>
              <a:rPr lang="en-US" sz="4287">
                <a:solidFill>
                  <a:srgbClr val="FFFFFF"/>
                </a:solidFill>
                <a:latin typeface="DM Sans"/>
                <a:ea typeface="DM Sans"/>
                <a:cs typeface="DM Sans"/>
                <a:sym typeface="DM Sans"/>
              </a:rPr>
              <a:t>MAE: 54.7954</a:t>
            </a:r>
          </a:p>
          <a:p>
            <a:pPr algn="l">
              <a:lnSpc>
                <a:spcPts val="5917"/>
              </a:lnSpc>
              <a:spcBef>
                <a:spcPct val="0"/>
              </a:spcBef>
            </a:pPr>
            <a:r>
              <a:rPr lang="en-US" sz="4287">
                <a:solidFill>
                  <a:srgbClr val="FFFFFF"/>
                </a:solidFill>
                <a:latin typeface="DM Sans"/>
                <a:ea typeface="DM Sans"/>
                <a:cs typeface="DM Sans"/>
                <a:sym typeface="DM Sans"/>
              </a:rPr>
              <a:t>MSE: 4649.4618</a:t>
            </a:r>
          </a:p>
          <a:p>
            <a:pPr algn="l">
              <a:lnSpc>
                <a:spcPts val="5917"/>
              </a:lnSpc>
              <a:spcBef>
                <a:spcPct val="0"/>
              </a:spcBef>
            </a:pPr>
            <a:r>
              <a:rPr lang="en-US" sz="4287">
                <a:solidFill>
                  <a:srgbClr val="FFFFFF"/>
                </a:solidFill>
                <a:latin typeface="DM Sans"/>
                <a:ea typeface="DM Sans"/>
                <a:cs typeface="DM Sans"/>
                <a:sym typeface="DM Sans"/>
              </a:rPr>
              <a:t>RMSE: 68.1870</a:t>
            </a:r>
          </a:p>
          <a:p>
            <a:pPr algn="l">
              <a:lnSpc>
                <a:spcPts val="5917"/>
              </a:lnSpc>
              <a:spcBef>
                <a:spcPct val="0"/>
              </a:spcBef>
            </a:pPr>
            <a:r>
              <a:rPr lang="en-US" sz="4287">
                <a:solidFill>
                  <a:srgbClr val="FFFFFF"/>
                </a:solidFill>
                <a:latin typeface="DM Sans"/>
                <a:ea typeface="DM Sans"/>
                <a:cs typeface="DM Sans"/>
                <a:sym typeface="DM Sans"/>
              </a:rPr>
              <a:t>R2 Score: 0.7805</a:t>
            </a:r>
          </a:p>
        </p:txBody>
      </p:sp>
      <p:sp>
        <p:nvSpPr>
          <p:cNvPr id="4" name="TextBox 4"/>
          <p:cNvSpPr txBox="1"/>
          <p:nvPr/>
        </p:nvSpPr>
        <p:spPr>
          <a:xfrm>
            <a:off x="6768854" y="3258933"/>
            <a:ext cx="5595342" cy="3692933"/>
          </a:xfrm>
          <a:prstGeom prst="rect">
            <a:avLst/>
          </a:prstGeom>
        </p:spPr>
        <p:txBody>
          <a:bodyPr lIns="0" tIns="0" rIns="0" bIns="0" rtlCol="0" anchor="t">
            <a:spAutoFit/>
          </a:bodyPr>
          <a:lstStyle/>
          <a:p>
            <a:pPr algn="l">
              <a:lnSpc>
                <a:spcPts val="5917"/>
              </a:lnSpc>
              <a:spcBef>
                <a:spcPct val="0"/>
              </a:spcBef>
            </a:pPr>
            <a:r>
              <a:rPr lang="en-US" sz="4287">
                <a:solidFill>
                  <a:srgbClr val="FFFFFF"/>
                </a:solidFill>
                <a:latin typeface="DM Sans"/>
                <a:ea typeface="DM Sans"/>
                <a:cs typeface="DM Sans"/>
                <a:sym typeface="DM Sans"/>
              </a:rPr>
              <a:t>Model: Random Forest</a:t>
            </a:r>
          </a:p>
          <a:p>
            <a:pPr algn="l">
              <a:lnSpc>
                <a:spcPts val="5917"/>
              </a:lnSpc>
              <a:spcBef>
                <a:spcPct val="0"/>
              </a:spcBef>
            </a:pPr>
            <a:r>
              <a:rPr lang="en-US" sz="4287">
                <a:solidFill>
                  <a:srgbClr val="FFFFFF"/>
                </a:solidFill>
                <a:latin typeface="DM Sans"/>
                <a:ea typeface="DM Sans"/>
                <a:cs typeface="DM Sans"/>
                <a:sym typeface="DM Sans"/>
              </a:rPr>
              <a:t>MAE: 43.7192</a:t>
            </a:r>
          </a:p>
          <a:p>
            <a:pPr algn="l">
              <a:lnSpc>
                <a:spcPts val="5917"/>
              </a:lnSpc>
              <a:spcBef>
                <a:spcPct val="0"/>
              </a:spcBef>
            </a:pPr>
            <a:r>
              <a:rPr lang="en-US" sz="4287">
                <a:solidFill>
                  <a:srgbClr val="FFFFFF"/>
                </a:solidFill>
                <a:latin typeface="DM Sans"/>
                <a:ea typeface="DM Sans"/>
                <a:cs typeface="DM Sans"/>
                <a:sym typeface="DM Sans"/>
              </a:rPr>
              <a:t>MSE: 3071.6902</a:t>
            </a:r>
          </a:p>
          <a:p>
            <a:pPr algn="l">
              <a:lnSpc>
                <a:spcPts val="5917"/>
              </a:lnSpc>
              <a:spcBef>
                <a:spcPct val="0"/>
              </a:spcBef>
            </a:pPr>
            <a:r>
              <a:rPr lang="en-US" sz="4287">
                <a:solidFill>
                  <a:srgbClr val="FFFFFF"/>
                </a:solidFill>
                <a:latin typeface="DM Sans"/>
                <a:ea typeface="DM Sans"/>
                <a:cs typeface="DM Sans"/>
                <a:sym typeface="DM Sans"/>
              </a:rPr>
              <a:t>RMSE: 55.4228</a:t>
            </a:r>
          </a:p>
          <a:p>
            <a:pPr algn="l">
              <a:lnSpc>
                <a:spcPts val="5917"/>
              </a:lnSpc>
              <a:spcBef>
                <a:spcPct val="0"/>
              </a:spcBef>
            </a:pPr>
            <a:r>
              <a:rPr lang="en-US" sz="4287">
                <a:solidFill>
                  <a:srgbClr val="FFFFFF"/>
                </a:solidFill>
                <a:latin typeface="DM Sans"/>
                <a:ea typeface="DM Sans"/>
                <a:cs typeface="DM Sans"/>
                <a:sym typeface="DM Sans"/>
              </a:rPr>
              <a:t>R2 Score: 0.8550</a:t>
            </a:r>
          </a:p>
        </p:txBody>
      </p:sp>
      <p:sp>
        <p:nvSpPr>
          <p:cNvPr id="5" name="TextBox 5"/>
          <p:cNvSpPr txBox="1"/>
          <p:nvPr/>
        </p:nvSpPr>
        <p:spPr>
          <a:xfrm>
            <a:off x="12478496" y="3359225"/>
            <a:ext cx="4113312" cy="3692933"/>
          </a:xfrm>
          <a:prstGeom prst="rect">
            <a:avLst/>
          </a:prstGeom>
        </p:spPr>
        <p:txBody>
          <a:bodyPr lIns="0" tIns="0" rIns="0" bIns="0" rtlCol="0" anchor="t">
            <a:spAutoFit/>
          </a:bodyPr>
          <a:lstStyle/>
          <a:p>
            <a:pPr algn="l">
              <a:lnSpc>
                <a:spcPts val="5917"/>
              </a:lnSpc>
              <a:spcBef>
                <a:spcPct val="0"/>
              </a:spcBef>
            </a:pPr>
            <a:r>
              <a:rPr lang="en-US" sz="4287">
                <a:solidFill>
                  <a:srgbClr val="FFFFFF"/>
                </a:solidFill>
                <a:latin typeface="DM Sans"/>
                <a:ea typeface="DM Sans"/>
                <a:cs typeface="DM Sans"/>
                <a:sym typeface="DM Sans"/>
              </a:rPr>
              <a:t>Model: XGBoost</a:t>
            </a:r>
          </a:p>
          <a:p>
            <a:pPr algn="l">
              <a:lnSpc>
                <a:spcPts val="5917"/>
              </a:lnSpc>
              <a:spcBef>
                <a:spcPct val="0"/>
              </a:spcBef>
            </a:pPr>
            <a:r>
              <a:rPr lang="en-US" sz="4287">
                <a:solidFill>
                  <a:srgbClr val="FFFFFF"/>
                </a:solidFill>
                <a:latin typeface="DM Sans"/>
                <a:ea typeface="DM Sans"/>
                <a:cs typeface="DM Sans"/>
                <a:sym typeface="DM Sans"/>
              </a:rPr>
              <a:t>MAE: 43.7827</a:t>
            </a:r>
          </a:p>
          <a:p>
            <a:pPr algn="l">
              <a:lnSpc>
                <a:spcPts val="5917"/>
              </a:lnSpc>
              <a:spcBef>
                <a:spcPct val="0"/>
              </a:spcBef>
            </a:pPr>
            <a:r>
              <a:rPr lang="en-US" sz="4287">
                <a:solidFill>
                  <a:srgbClr val="FFFFFF"/>
                </a:solidFill>
                <a:latin typeface="DM Sans"/>
                <a:ea typeface="DM Sans"/>
                <a:cs typeface="DM Sans"/>
                <a:sym typeface="DM Sans"/>
              </a:rPr>
              <a:t>MSE: 3068.0769</a:t>
            </a:r>
          </a:p>
          <a:p>
            <a:pPr algn="l">
              <a:lnSpc>
                <a:spcPts val="5917"/>
              </a:lnSpc>
              <a:spcBef>
                <a:spcPct val="0"/>
              </a:spcBef>
            </a:pPr>
            <a:r>
              <a:rPr lang="en-US" sz="4287">
                <a:solidFill>
                  <a:srgbClr val="FFFFFF"/>
                </a:solidFill>
                <a:latin typeface="DM Sans"/>
                <a:ea typeface="DM Sans"/>
                <a:cs typeface="DM Sans"/>
                <a:sym typeface="DM Sans"/>
              </a:rPr>
              <a:t>RMSE: 55.3902</a:t>
            </a:r>
          </a:p>
          <a:p>
            <a:pPr algn="l">
              <a:lnSpc>
                <a:spcPts val="5917"/>
              </a:lnSpc>
              <a:spcBef>
                <a:spcPct val="0"/>
              </a:spcBef>
            </a:pPr>
            <a:r>
              <a:rPr lang="en-US" sz="4287">
                <a:solidFill>
                  <a:srgbClr val="FFFFFF"/>
                </a:solidFill>
                <a:latin typeface="DM Sans"/>
                <a:ea typeface="DM Sans"/>
                <a:cs typeface="DM Sans"/>
                <a:sym typeface="DM Sans"/>
              </a:rPr>
              <a:t>R2 Score: 0.8551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0" y="58460"/>
            <a:ext cx="18288000" cy="10228540"/>
          </a:xfrm>
          <a:custGeom>
            <a:avLst/>
            <a:gdLst/>
            <a:ahLst/>
            <a:cxnLst/>
            <a:rect l="l" t="t" r="r" b="b"/>
            <a:pathLst>
              <a:path w="18288000" h="10228540">
                <a:moveTo>
                  <a:pt x="0" y="0"/>
                </a:moveTo>
                <a:lnTo>
                  <a:pt x="18288000" y="0"/>
                </a:lnTo>
                <a:lnTo>
                  <a:pt x="18288000" y="10228540"/>
                </a:lnTo>
                <a:lnTo>
                  <a:pt x="0" y="10228540"/>
                </a:lnTo>
                <a:lnTo>
                  <a:pt x="0" y="0"/>
                </a:lnTo>
                <a:close/>
              </a:path>
            </a:pathLst>
          </a:custGeom>
          <a:blipFill>
            <a:blip r:embed="rId2"/>
            <a:stretch>
              <a:fillRect l="-2640" r="-2640"/>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7438294" y="4868833"/>
            <a:ext cx="10849706" cy="5418167"/>
          </a:xfrm>
          <a:custGeom>
            <a:avLst/>
            <a:gdLst/>
            <a:ahLst/>
            <a:cxnLst/>
            <a:rect l="l" t="t" r="r" b="b"/>
            <a:pathLst>
              <a:path w="10849706" h="5418167">
                <a:moveTo>
                  <a:pt x="0" y="0"/>
                </a:moveTo>
                <a:lnTo>
                  <a:pt x="10849706" y="0"/>
                </a:lnTo>
                <a:lnTo>
                  <a:pt x="10849706" y="5418167"/>
                </a:lnTo>
                <a:lnTo>
                  <a:pt x="0" y="5418167"/>
                </a:lnTo>
                <a:lnTo>
                  <a:pt x="0" y="0"/>
                </a:lnTo>
                <a:close/>
              </a:path>
            </a:pathLst>
          </a:custGeom>
          <a:blipFill>
            <a:blip r:embed="rId2"/>
            <a:stretch>
              <a:fillRect t="-1202"/>
            </a:stretch>
          </a:blipFill>
        </p:spPr>
      </p:sp>
      <p:sp>
        <p:nvSpPr>
          <p:cNvPr id="3" name="Freeform 3"/>
          <p:cNvSpPr/>
          <p:nvPr/>
        </p:nvSpPr>
        <p:spPr>
          <a:xfrm>
            <a:off x="0" y="0"/>
            <a:ext cx="9546731" cy="4868833"/>
          </a:xfrm>
          <a:custGeom>
            <a:avLst/>
            <a:gdLst/>
            <a:ahLst/>
            <a:cxnLst/>
            <a:rect l="l" t="t" r="r" b="b"/>
            <a:pathLst>
              <a:path w="9546731" h="4868833">
                <a:moveTo>
                  <a:pt x="0" y="0"/>
                </a:moveTo>
                <a:lnTo>
                  <a:pt x="9546731" y="0"/>
                </a:lnTo>
                <a:lnTo>
                  <a:pt x="9546731" y="4868833"/>
                </a:lnTo>
                <a:lnTo>
                  <a:pt x="0" y="4868833"/>
                </a:lnTo>
                <a:lnTo>
                  <a:pt x="0" y="0"/>
                </a:lnTo>
                <a:close/>
              </a:path>
            </a:pathLst>
          </a:custGeom>
          <a:blipFill>
            <a:blip r:embed="rId3"/>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0" y="0"/>
            <a:ext cx="6600639" cy="5739903"/>
          </a:xfrm>
          <a:custGeom>
            <a:avLst/>
            <a:gdLst/>
            <a:ahLst/>
            <a:cxnLst/>
            <a:rect l="l" t="t" r="r" b="b"/>
            <a:pathLst>
              <a:path w="6600639" h="5739903">
                <a:moveTo>
                  <a:pt x="0" y="0"/>
                </a:moveTo>
                <a:lnTo>
                  <a:pt x="6600639" y="0"/>
                </a:lnTo>
                <a:lnTo>
                  <a:pt x="6600639" y="5739903"/>
                </a:lnTo>
                <a:lnTo>
                  <a:pt x="0" y="5739903"/>
                </a:lnTo>
                <a:lnTo>
                  <a:pt x="0" y="0"/>
                </a:lnTo>
                <a:close/>
              </a:path>
            </a:pathLst>
          </a:custGeom>
          <a:blipFill>
            <a:blip r:embed="rId2"/>
            <a:stretch>
              <a:fillRect l="-189" r="-189"/>
            </a:stretch>
          </a:blipFill>
        </p:spPr>
      </p:sp>
      <p:sp>
        <p:nvSpPr>
          <p:cNvPr id="3" name="Freeform 3"/>
          <p:cNvSpPr/>
          <p:nvPr/>
        </p:nvSpPr>
        <p:spPr>
          <a:xfrm>
            <a:off x="11980148" y="19374"/>
            <a:ext cx="6307852" cy="5720529"/>
          </a:xfrm>
          <a:custGeom>
            <a:avLst/>
            <a:gdLst/>
            <a:ahLst/>
            <a:cxnLst/>
            <a:rect l="l" t="t" r="r" b="b"/>
            <a:pathLst>
              <a:path w="6307852" h="5720529">
                <a:moveTo>
                  <a:pt x="0" y="0"/>
                </a:moveTo>
                <a:lnTo>
                  <a:pt x="6307852" y="0"/>
                </a:lnTo>
                <a:lnTo>
                  <a:pt x="6307852" y="5720529"/>
                </a:lnTo>
                <a:lnTo>
                  <a:pt x="0" y="5720529"/>
                </a:lnTo>
                <a:lnTo>
                  <a:pt x="0" y="0"/>
                </a:lnTo>
                <a:close/>
              </a:path>
            </a:pathLst>
          </a:custGeom>
          <a:blipFill>
            <a:blip r:embed="rId3"/>
            <a:stretch>
              <a:fillRect/>
            </a:stretch>
          </a:blipFill>
        </p:spPr>
      </p:sp>
      <p:sp>
        <p:nvSpPr>
          <p:cNvPr id="4" name="Freeform 4"/>
          <p:cNvSpPr/>
          <p:nvPr/>
        </p:nvSpPr>
        <p:spPr>
          <a:xfrm>
            <a:off x="6272538" y="4547919"/>
            <a:ext cx="6307192" cy="5739081"/>
          </a:xfrm>
          <a:custGeom>
            <a:avLst/>
            <a:gdLst/>
            <a:ahLst/>
            <a:cxnLst/>
            <a:rect l="l" t="t" r="r" b="b"/>
            <a:pathLst>
              <a:path w="6307192" h="5739081">
                <a:moveTo>
                  <a:pt x="0" y="0"/>
                </a:moveTo>
                <a:lnTo>
                  <a:pt x="6307192" y="0"/>
                </a:lnTo>
                <a:lnTo>
                  <a:pt x="6307192" y="5739081"/>
                </a:lnTo>
                <a:lnTo>
                  <a:pt x="0" y="5739081"/>
                </a:lnTo>
                <a:lnTo>
                  <a:pt x="0" y="0"/>
                </a:lnTo>
                <a:close/>
              </a:path>
            </a:pathLst>
          </a:custGeom>
          <a:blipFill>
            <a:blip r:embed="rId4"/>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028700" y="2646330"/>
            <a:ext cx="14293533" cy="5696993"/>
          </a:xfrm>
          <a:prstGeom prst="rect">
            <a:avLst/>
          </a:prstGeom>
        </p:spPr>
        <p:txBody>
          <a:bodyPr lIns="0" tIns="0" rIns="0" bIns="0" rtlCol="0" anchor="t">
            <a:spAutoFit/>
          </a:bodyPr>
          <a:lstStyle/>
          <a:p>
            <a:pPr algn="l">
              <a:lnSpc>
                <a:spcPts val="4537"/>
              </a:lnSpc>
              <a:spcBef>
                <a:spcPct val="0"/>
              </a:spcBef>
            </a:pPr>
            <a:r>
              <a:rPr lang="en-US" sz="3287">
                <a:solidFill>
                  <a:srgbClr val="FFFFFF"/>
                </a:solidFill>
                <a:latin typeface="DM Sans"/>
                <a:ea typeface="DM Sans"/>
                <a:cs typeface="DM Sans"/>
                <a:sym typeface="DM Sans"/>
              </a:rPr>
              <a:t>Summary of Findings: This project demonstrates that CO₂ emissions can be effectively predicted using machine learning models. Key predictors of emissions include fuel consumption and engine power.</a:t>
            </a:r>
          </a:p>
          <a:p>
            <a:pPr algn="l">
              <a:lnSpc>
                <a:spcPts val="4537"/>
              </a:lnSpc>
              <a:spcBef>
                <a:spcPct val="0"/>
              </a:spcBef>
            </a:pPr>
            <a:endParaRPr lang="en-US" sz="3287">
              <a:solidFill>
                <a:srgbClr val="FFFFFF"/>
              </a:solidFill>
              <a:latin typeface="DM Sans"/>
              <a:ea typeface="DM Sans"/>
              <a:cs typeface="DM Sans"/>
              <a:sym typeface="DM Sans"/>
            </a:endParaRPr>
          </a:p>
          <a:p>
            <a:pPr algn="l">
              <a:lnSpc>
                <a:spcPts val="4537"/>
              </a:lnSpc>
              <a:spcBef>
                <a:spcPct val="0"/>
              </a:spcBef>
            </a:pPr>
            <a:r>
              <a:rPr lang="en-US" sz="3287">
                <a:solidFill>
                  <a:srgbClr val="FFFFFF"/>
                </a:solidFill>
                <a:latin typeface="DM Sans"/>
                <a:ea typeface="DM Sans"/>
                <a:cs typeface="DM Sans"/>
                <a:sym typeface="DM Sans"/>
              </a:rPr>
              <a:t>Contribution to Green Topic: This project can help inform recommendations for eco-friendly vehicles and educate consumers on their environmental impact.</a:t>
            </a:r>
          </a:p>
          <a:p>
            <a:pPr algn="l">
              <a:lnSpc>
                <a:spcPts val="4537"/>
              </a:lnSpc>
              <a:spcBef>
                <a:spcPct val="0"/>
              </a:spcBef>
            </a:pPr>
            <a:endParaRPr lang="en-US" sz="3287">
              <a:solidFill>
                <a:srgbClr val="FFFFFF"/>
              </a:solidFill>
              <a:latin typeface="DM Sans"/>
              <a:ea typeface="DM Sans"/>
              <a:cs typeface="DM Sans"/>
              <a:sym typeface="DM Sans"/>
            </a:endParaRPr>
          </a:p>
          <a:p>
            <a:pPr algn="l">
              <a:lnSpc>
                <a:spcPts val="4537"/>
              </a:lnSpc>
              <a:spcBef>
                <a:spcPct val="0"/>
              </a:spcBef>
            </a:pPr>
            <a:r>
              <a:rPr lang="en-US" sz="3287">
                <a:solidFill>
                  <a:srgbClr val="FFFFFF"/>
                </a:solidFill>
                <a:latin typeface="DM Sans"/>
                <a:ea typeface="DM Sans"/>
                <a:cs typeface="DM Sans"/>
                <a:sym typeface="DM Sans"/>
              </a:rPr>
              <a:t>Insights and Applications: The findings can be integrated into recommendation systems for more sustainable vehicle choices.</a:t>
            </a:r>
          </a:p>
        </p:txBody>
      </p:sp>
      <p:sp>
        <p:nvSpPr>
          <p:cNvPr id="3" name="TextBox 3"/>
          <p:cNvSpPr txBox="1"/>
          <p:nvPr/>
        </p:nvSpPr>
        <p:spPr>
          <a:xfrm>
            <a:off x="1208458" y="630033"/>
            <a:ext cx="2804517" cy="721133"/>
          </a:xfrm>
          <a:prstGeom prst="rect">
            <a:avLst/>
          </a:prstGeom>
        </p:spPr>
        <p:txBody>
          <a:bodyPr lIns="0" tIns="0" rIns="0" bIns="0" rtlCol="0" anchor="t">
            <a:spAutoFit/>
          </a:bodyPr>
          <a:lstStyle/>
          <a:p>
            <a:pPr algn="ctr">
              <a:lnSpc>
                <a:spcPts val="5917"/>
              </a:lnSpc>
              <a:spcBef>
                <a:spcPct val="0"/>
              </a:spcBef>
            </a:pPr>
            <a:r>
              <a:rPr lang="en-US" sz="4287">
                <a:solidFill>
                  <a:srgbClr val="FFFFFF"/>
                </a:solidFill>
                <a:latin typeface="DM Sans"/>
                <a:ea typeface="DM Sans"/>
                <a:cs typeface="DM Sans"/>
                <a:sym typeface="DM Sans"/>
              </a:rPr>
              <a:t>Conclusion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000" r="-25000"/>
              </a:stretch>
            </a:blipFill>
          </p:spPr>
        </p:sp>
      </p:grpSp>
      <p:sp>
        <p:nvSpPr>
          <p:cNvPr id="5" name="TextBox 5"/>
          <p:cNvSpPr txBox="1"/>
          <p:nvPr/>
        </p:nvSpPr>
        <p:spPr>
          <a:xfrm>
            <a:off x="2097912" y="4099871"/>
            <a:ext cx="10434893" cy="2623360"/>
          </a:xfrm>
          <a:prstGeom prst="rect">
            <a:avLst/>
          </a:prstGeom>
        </p:spPr>
        <p:txBody>
          <a:bodyPr lIns="0" tIns="0" rIns="0" bIns="0" rtlCol="0" anchor="t">
            <a:spAutoFit/>
          </a:bodyPr>
          <a:lstStyle/>
          <a:p>
            <a:pPr marL="0" lvl="0" indent="0" algn="l">
              <a:lnSpc>
                <a:spcPts val="10543"/>
              </a:lnSpc>
            </a:pPr>
            <a:r>
              <a:rPr lang="en-US" sz="7530" b="1" spc="459">
                <a:solidFill>
                  <a:srgbClr val="FFFFFF"/>
                </a:solidFill>
                <a:latin typeface="Now Bold"/>
                <a:ea typeface="Now Bold"/>
                <a:cs typeface="Now Bold"/>
                <a:sym typeface="Now Bold"/>
              </a:rPr>
              <a:t>Thank's For Watching</a:t>
            </a:r>
          </a:p>
        </p:txBody>
      </p:sp>
      <p:sp>
        <p:nvSpPr>
          <p:cNvPr id="6" name="Freeform 6"/>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000675" y="1509629"/>
            <a:ext cx="6992751" cy="8074770"/>
            <a:chOff x="0" y="0"/>
            <a:chExt cx="5499100" cy="6350000"/>
          </a:xfrm>
        </p:grpSpPr>
        <p:sp>
          <p:nvSpPr>
            <p:cNvPr id="3" name="Freeform 3"/>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id="4" name="Group 4"/>
          <p:cNvGrpSpPr/>
          <p:nvPr/>
        </p:nvGrpSpPr>
        <p:grpSpPr>
          <a:xfrm>
            <a:off x="10143550" y="1698193"/>
            <a:ext cx="6697476" cy="7733806"/>
            <a:chOff x="0" y="0"/>
            <a:chExt cx="5499100" cy="6350000"/>
          </a:xfrm>
        </p:grpSpPr>
        <p:sp>
          <p:nvSpPr>
            <p:cNvPr id="5" name="Freeform 5"/>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sp>
      </p:grpSp>
      <p:sp>
        <p:nvSpPr>
          <p:cNvPr id="6" name="Freeform 6"/>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986667" y="1698193"/>
            <a:ext cx="8437330" cy="1214499"/>
          </a:xfrm>
          <a:prstGeom prst="rect">
            <a:avLst/>
          </a:prstGeom>
        </p:spPr>
        <p:txBody>
          <a:bodyPr lIns="0" tIns="0" rIns="0" bIns="0" rtlCol="0" anchor="t">
            <a:spAutoFit/>
          </a:bodyPr>
          <a:lstStyle/>
          <a:p>
            <a:pPr marL="0" lvl="0" indent="0" algn="ctr">
              <a:lnSpc>
                <a:spcPts val="9625"/>
              </a:lnSpc>
              <a:spcBef>
                <a:spcPct val="0"/>
              </a:spcBef>
            </a:pPr>
            <a:r>
              <a:rPr lang="en-US" sz="8020" b="1">
                <a:solidFill>
                  <a:srgbClr val="56AEFF"/>
                </a:solidFill>
                <a:latin typeface="Now Bold"/>
                <a:ea typeface="Now Bold"/>
                <a:cs typeface="Now Bold"/>
                <a:sym typeface="Now Bold"/>
              </a:rPr>
              <a:t>OVERVIEW</a:t>
            </a:r>
          </a:p>
        </p:txBody>
      </p:sp>
      <p:grpSp>
        <p:nvGrpSpPr>
          <p:cNvPr id="8" name="Group 8"/>
          <p:cNvGrpSpPr/>
          <p:nvPr/>
        </p:nvGrpSpPr>
        <p:grpSpPr>
          <a:xfrm>
            <a:off x="2986667" y="3084143"/>
            <a:ext cx="2613061" cy="2273181"/>
            <a:chOff x="0" y="0"/>
            <a:chExt cx="3484082" cy="3030908"/>
          </a:xfrm>
        </p:grpSpPr>
        <p:grpSp>
          <p:nvGrpSpPr>
            <p:cNvPr id="9" name="Group 9"/>
            <p:cNvGrpSpPr/>
            <p:nvPr/>
          </p:nvGrpSpPr>
          <p:grpSpPr>
            <a:xfrm>
              <a:off x="0" y="0"/>
              <a:ext cx="3484082" cy="3030908"/>
              <a:chOff x="0" y="0"/>
              <a:chExt cx="991873" cy="862860"/>
            </a:xfrm>
          </p:grpSpPr>
          <p:sp>
            <p:nvSpPr>
              <p:cNvPr id="10" name="Freeform 10"/>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11" name="TextBox 11"/>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12" name="AutoShape 12"/>
            <p:cNvSpPr/>
            <p:nvPr/>
          </p:nvSpPr>
          <p:spPr>
            <a:xfrm flipV="1">
              <a:off x="196396" y="2075094"/>
              <a:ext cx="2937500" cy="0"/>
            </a:xfrm>
            <a:prstGeom prst="line">
              <a:avLst/>
            </a:prstGeom>
            <a:ln w="50800" cap="flat">
              <a:solidFill>
                <a:srgbClr val="FFFFFF"/>
              </a:solidFill>
              <a:prstDash val="solid"/>
              <a:headEnd type="none" w="sm" len="sm"/>
              <a:tailEnd type="none" w="sm" len="sm"/>
            </a:ln>
          </p:spPr>
        </p:sp>
        <p:sp>
          <p:nvSpPr>
            <p:cNvPr id="13" name="TextBox 13"/>
            <p:cNvSpPr txBox="1"/>
            <p:nvPr/>
          </p:nvSpPr>
          <p:spPr>
            <a:xfrm>
              <a:off x="196396" y="2294982"/>
              <a:ext cx="3091289" cy="412361"/>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Introduction</a:t>
              </a:r>
            </a:p>
          </p:txBody>
        </p:sp>
        <p:sp>
          <p:nvSpPr>
            <p:cNvPr id="14" name="TextBox 14"/>
            <p:cNvSpPr txBox="1"/>
            <p:nvPr/>
          </p:nvSpPr>
          <p:spPr>
            <a:xfrm>
              <a:off x="615071" y="223937"/>
              <a:ext cx="2253940" cy="1263470"/>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01</a:t>
              </a:r>
            </a:p>
          </p:txBody>
        </p:sp>
      </p:grpSp>
      <p:grpSp>
        <p:nvGrpSpPr>
          <p:cNvPr id="15" name="Group 15"/>
          <p:cNvGrpSpPr/>
          <p:nvPr/>
        </p:nvGrpSpPr>
        <p:grpSpPr>
          <a:xfrm>
            <a:off x="6565108" y="3084143"/>
            <a:ext cx="2613061" cy="2273181"/>
            <a:chOff x="0" y="0"/>
            <a:chExt cx="3484082" cy="3030908"/>
          </a:xfrm>
        </p:grpSpPr>
        <p:grpSp>
          <p:nvGrpSpPr>
            <p:cNvPr id="16" name="Group 16"/>
            <p:cNvGrpSpPr/>
            <p:nvPr/>
          </p:nvGrpSpPr>
          <p:grpSpPr>
            <a:xfrm>
              <a:off x="0" y="0"/>
              <a:ext cx="3484082" cy="3030908"/>
              <a:chOff x="0" y="0"/>
              <a:chExt cx="991873" cy="862860"/>
            </a:xfrm>
          </p:grpSpPr>
          <p:sp>
            <p:nvSpPr>
              <p:cNvPr id="17" name="Freeform 1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18" name="TextBox 18"/>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19" name="AutoShape 19"/>
            <p:cNvSpPr/>
            <p:nvPr/>
          </p:nvSpPr>
          <p:spPr>
            <a:xfrm flipV="1">
              <a:off x="196396" y="2075094"/>
              <a:ext cx="2937500" cy="0"/>
            </a:xfrm>
            <a:prstGeom prst="line">
              <a:avLst/>
            </a:prstGeom>
            <a:ln w="50800" cap="flat">
              <a:solidFill>
                <a:srgbClr val="FFFFFF"/>
              </a:solidFill>
              <a:prstDash val="solid"/>
              <a:headEnd type="none" w="sm" len="sm"/>
              <a:tailEnd type="none" w="sm" len="sm"/>
            </a:ln>
          </p:spPr>
        </p:sp>
        <p:sp>
          <p:nvSpPr>
            <p:cNvPr id="20" name="TextBox 20"/>
            <p:cNvSpPr txBox="1"/>
            <p:nvPr/>
          </p:nvSpPr>
          <p:spPr>
            <a:xfrm>
              <a:off x="196396" y="2160300"/>
              <a:ext cx="3091289" cy="844161"/>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Data Collection and Preprocessing</a:t>
              </a:r>
            </a:p>
          </p:txBody>
        </p:sp>
        <p:sp>
          <p:nvSpPr>
            <p:cNvPr id="21" name="TextBox 21"/>
            <p:cNvSpPr txBox="1"/>
            <p:nvPr/>
          </p:nvSpPr>
          <p:spPr>
            <a:xfrm>
              <a:off x="615071" y="223937"/>
              <a:ext cx="2253940" cy="1263470"/>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02</a:t>
              </a:r>
            </a:p>
          </p:txBody>
        </p:sp>
      </p:grpSp>
      <p:grpSp>
        <p:nvGrpSpPr>
          <p:cNvPr id="22" name="Group 22"/>
          <p:cNvGrpSpPr/>
          <p:nvPr/>
        </p:nvGrpSpPr>
        <p:grpSpPr>
          <a:xfrm>
            <a:off x="6565108" y="5977221"/>
            <a:ext cx="2613061" cy="2252658"/>
            <a:chOff x="0" y="0"/>
            <a:chExt cx="991873" cy="855070"/>
          </a:xfrm>
        </p:grpSpPr>
        <p:sp>
          <p:nvSpPr>
            <p:cNvPr id="23" name="Freeform 23"/>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24" name="TextBox 24"/>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25" name="AutoShape 25"/>
          <p:cNvSpPr/>
          <p:nvPr/>
        </p:nvSpPr>
        <p:spPr>
          <a:xfrm flipV="1">
            <a:off x="6712406" y="7533542"/>
            <a:ext cx="2203125" cy="0"/>
          </a:xfrm>
          <a:prstGeom prst="line">
            <a:avLst/>
          </a:prstGeom>
          <a:ln w="38100" cap="flat">
            <a:solidFill>
              <a:srgbClr val="FFFFFF"/>
            </a:solidFill>
            <a:prstDash val="solid"/>
            <a:headEnd type="none" w="sm" len="sm"/>
            <a:tailEnd type="none" w="sm" len="sm"/>
          </a:ln>
        </p:spPr>
      </p:sp>
      <p:sp>
        <p:nvSpPr>
          <p:cNvPr id="26" name="TextBox 26"/>
          <p:cNvSpPr txBox="1"/>
          <p:nvPr/>
        </p:nvSpPr>
        <p:spPr>
          <a:xfrm>
            <a:off x="6712406" y="7685942"/>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Results and Analysis</a:t>
            </a:r>
          </a:p>
        </p:txBody>
      </p:sp>
      <p:sp>
        <p:nvSpPr>
          <p:cNvPr id="27" name="TextBox 27"/>
          <p:cNvSpPr txBox="1"/>
          <p:nvPr/>
        </p:nvSpPr>
        <p:spPr>
          <a:xfrm>
            <a:off x="7026412" y="6118980"/>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04</a:t>
            </a:r>
          </a:p>
        </p:txBody>
      </p:sp>
      <p:grpSp>
        <p:nvGrpSpPr>
          <p:cNvPr id="28" name="Group 28"/>
          <p:cNvGrpSpPr/>
          <p:nvPr/>
        </p:nvGrpSpPr>
        <p:grpSpPr>
          <a:xfrm>
            <a:off x="2986667" y="5956698"/>
            <a:ext cx="2613061" cy="2273181"/>
            <a:chOff x="0" y="0"/>
            <a:chExt cx="3484082" cy="3030908"/>
          </a:xfrm>
        </p:grpSpPr>
        <p:grpSp>
          <p:nvGrpSpPr>
            <p:cNvPr id="29" name="Group 29"/>
            <p:cNvGrpSpPr/>
            <p:nvPr/>
          </p:nvGrpSpPr>
          <p:grpSpPr>
            <a:xfrm>
              <a:off x="0" y="0"/>
              <a:ext cx="3484082" cy="3030908"/>
              <a:chOff x="0" y="0"/>
              <a:chExt cx="991873" cy="862860"/>
            </a:xfrm>
          </p:grpSpPr>
          <p:sp>
            <p:nvSpPr>
              <p:cNvPr id="30" name="Freeform 30"/>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31" name="TextBox 31"/>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32" name="AutoShape 32"/>
            <p:cNvSpPr/>
            <p:nvPr/>
          </p:nvSpPr>
          <p:spPr>
            <a:xfrm flipV="1">
              <a:off x="196396" y="2075094"/>
              <a:ext cx="2937500" cy="0"/>
            </a:xfrm>
            <a:prstGeom prst="line">
              <a:avLst/>
            </a:prstGeom>
            <a:ln w="50800" cap="flat">
              <a:solidFill>
                <a:srgbClr val="FFFFFF"/>
              </a:solidFill>
              <a:prstDash val="solid"/>
              <a:headEnd type="none" w="sm" len="sm"/>
              <a:tailEnd type="none" w="sm" len="sm"/>
            </a:ln>
          </p:spPr>
        </p:sp>
        <p:sp>
          <p:nvSpPr>
            <p:cNvPr id="33" name="TextBox 33"/>
            <p:cNvSpPr txBox="1"/>
            <p:nvPr/>
          </p:nvSpPr>
          <p:spPr>
            <a:xfrm>
              <a:off x="196396" y="2294982"/>
              <a:ext cx="3091289" cy="412361"/>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Model Selection</a:t>
              </a:r>
            </a:p>
          </p:txBody>
        </p:sp>
        <p:sp>
          <p:nvSpPr>
            <p:cNvPr id="34" name="TextBox 34"/>
            <p:cNvSpPr txBox="1"/>
            <p:nvPr/>
          </p:nvSpPr>
          <p:spPr>
            <a:xfrm>
              <a:off x="615071" y="223937"/>
              <a:ext cx="2253940" cy="1263470"/>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03</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81160"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7" name="Freeform 7"/>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sp>
      <p:grpSp>
        <p:nvGrpSpPr>
          <p:cNvPr id="8" name="Group 8"/>
          <p:cNvGrpSpPr/>
          <p:nvPr/>
        </p:nvGrpSpPr>
        <p:grpSpPr>
          <a:xfrm>
            <a:off x="11807534" y="0"/>
            <a:ext cx="6254290" cy="10287000"/>
            <a:chOff x="0" y="0"/>
            <a:chExt cx="3860673" cy="6350000"/>
          </a:xfrm>
        </p:grpSpPr>
        <p:sp>
          <p:nvSpPr>
            <p:cNvPr id="9" name="Freeform 9"/>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5"/>
              <a:stretch>
                <a:fillRect l="-73436" r="-73436"/>
              </a:stretch>
            </a:blipFill>
          </p:spPr>
        </p:sp>
      </p:grpSp>
      <p:sp>
        <p:nvSpPr>
          <p:cNvPr id="10" name="Freeform 10"/>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sp>
      <p:grpSp>
        <p:nvGrpSpPr>
          <p:cNvPr id="11" name="Group 11"/>
          <p:cNvGrpSpPr/>
          <p:nvPr/>
        </p:nvGrpSpPr>
        <p:grpSpPr>
          <a:xfrm rot="-10800000">
            <a:off x="15966396" y="9258300"/>
            <a:ext cx="13457996" cy="3264379"/>
            <a:chOff x="0" y="0"/>
            <a:chExt cx="17943995" cy="4352506"/>
          </a:xfrm>
        </p:grpSpPr>
        <p:sp>
          <p:nvSpPr>
            <p:cNvPr id="12" name="Freeform 12"/>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14" name="Freeform 14"/>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16" name="TextBox 16"/>
          <p:cNvSpPr txBox="1"/>
          <p:nvPr/>
        </p:nvSpPr>
        <p:spPr>
          <a:xfrm>
            <a:off x="3524195" y="2017041"/>
            <a:ext cx="8283339" cy="1230585"/>
          </a:xfrm>
          <a:prstGeom prst="rect">
            <a:avLst/>
          </a:prstGeom>
        </p:spPr>
        <p:txBody>
          <a:bodyPr lIns="0" tIns="0" rIns="0" bIns="0" rtlCol="0" anchor="t">
            <a:spAutoFit/>
          </a:bodyPr>
          <a:lstStyle/>
          <a:p>
            <a:pPr marL="0" lvl="0" indent="0" algn="ctr">
              <a:lnSpc>
                <a:spcPts val="9625"/>
              </a:lnSpc>
              <a:spcBef>
                <a:spcPct val="0"/>
              </a:spcBef>
            </a:pPr>
            <a:r>
              <a:rPr lang="en-US" sz="8020" b="1">
                <a:solidFill>
                  <a:srgbClr val="FFFFFF"/>
                </a:solidFill>
                <a:latin typeface="Now Bold"/>
                <a:ea typeface="Now Bold"/>
                <a:cs typeface="Now Bold"/>
                <a:sym typeface="Now Bold"/>
              </a:rPr>
              <a:t>INTRODUCTION</a:t>
            </a:r>
          </a:p>
        </p:txBody>
      </p:sp>
      <p:sp>
        <p:nvSpPr>
          <p:cNvPr id="17" name="TextBox 17"/>
          <p:cNvSpPr txBox="1"/>
          <p:nvPr/>
        </p:nvSpPr>
        <p:spPr>
          <a:xfrm>
            <a:off x="3422046" y="3871449"/>
            <a:ext cx="7413522" cy="5132351"/>
          </a:xfrm>
          <a:prstGeom prst="rect">
            <a:avLst/>
          </a:prstGeom>
        </p:spPr>
        <p:txBody>
          <a:bodyPr lIns="0" tIns="0" rIns="0" bIns="0" rtlCol="0" anchor="t">
            <a:spAutoFit/>
          </a:bodyPr>
          <a:lstStyle/>
          <a:p>
            <a:pPr algn="l">
              <a:lnSpc>
                <a:spcPts val="4123"/>
              </a:lnSpc>
              <a:spcBef>
                <a:spcPct val="0"/>
              </a:spcBef>
            </a:pPr>
            <a:r>
              <a:rPr lang="en-US" sz="2987">
                <a:solidFill>
                  <a:srgbClr val="FFFFFF"/>
                </a:solidFill>
                <a:latin typeface="DM Sans"/>
                <a:ea typeface="DM Sans"/>
                <a:cs typeface="DM Sans"/>
                <a:sym typeface="DM Sans"/>
              </a:rPr>
              <a:t>This project explores the use of machine learning to predict the CO₂ emissions of vehicles based on various features (engine power, weight, fuel consumption, etc.). It is part of an environmental sustainability initiative that aims to help policymakers and consumers better understand the environmental impact of vehicles and promote more eco-friendly choices.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289680" y="578598"/>
            <a:ext cx="6338535" cy="814479"/>
          </a:xfrm>
          <a:prstGeom prst="rect">
            <a:avLst/>
          </a:prstGeom>
        </p:spPr>
        <p:txBody>
          <a:bodyPr lIns="0" tIns="0" rIns="0" bIns="0" rtlCol="0" anchor="t">
            <a:spAutoFit/>
          </a:bodyPr>
          <a:lstStyle/>
          <a:p>
            <a:pPr algn="l">
              <a:lnSpc>
                <a:spcPts val="6606"/>
              </a:lnSpc>
              <a:spcBef>
                <a:spcPct val="0"/>
              </a:spcBef>
            </a:pPr>
            <a:r>
              <a:rPr lang="en-US" sz="4787">
                <a:solidFill>
                  <a:srgbClr val="FFFFFF"/>
                </a:solidFill>
                <a:latin typeface="DM Sans"/>
                <a:ea typeface="DM Sans"/>
                <a:cs typeface="DM Sans"/>
                <a:sym typeface="DM Sans"/>
              </a:rPr>
              <a:t>Problem Statement</a:t>
            </a:r>
          </a:p>
        </p:txBody>
      </p:sp>
      <p:sp>
        <p:nvSpPr>
          <p:cNvPr id="3" name="TextBox 3"/>
          <p:cNvSpPr txBox="1"/>
          <p:nvPr/>
        </p:nvSpPr>
        <p:spPr>
          <a:xfrm>
            <a:off x="1289680" y="4693398"/>
            <a:ext cx="6703665" cy="814479"/>
          </a:xfrm>
          <a:prstGeom prst="rect">
            <a:avLst/>
          </a:prstGeom>
        </p:spPr>
        <p:txBody>
          <a:bodyPr lIns="0" tIns="0" rIns="0" bIns="0" rtlCol="0" anchor="t">
            <a:spAutoFit/>
          </a:bodyPr>
          <a:lstStyle/>
          <a:p>
            <a:pPr algn="ctr">
              <a:lnSpc>
                <a:spcPts val="6606"/>
              </a:lnSpc>
              <a:spcBef>
                <a:spcPct val="0"/>
              </a:spcBef>
            </a:pPr>
            <a:r>
              <a:rPr lang="en-US" sz="4787">
                <a:solidFill>
                  <a:srgbClr val="FFFFFF"/>
                </a:solidFill>
                <a:latin typeface="DM Sans"/>
                <a:ea typeface="DM Sans"/>
                <a:cs typeface="DM Sans"/>
                <a:sym typeface="DM Sans"/>
              </a:rPr>
              <a:t>Background Information</a:t>
            </a:r>
          </a:p>
        </p:txBody>
      </p:sp>
      <p:sp>
        <p:nvSpPr>
          <p:cNvPr id="4" name="TextBox 4"/>
          <p:cNvSpPr txBox="1"/>
          <p:nvPr/>
        </p:nvSpPr>
        <p:spPr>
          <a:xfrm>
            <a:off x="1776595" y="2126982"/>
            <a:ext cx="14734811" cy="1861085"/>
          </a:xfrm>
          <a:prstGeom prst="rect">
            <a:avLst/>
          </a:prstGeom>
        </p:spPr>
        <p:txBody>
          <a:bodyPr lIns="0" tIns="0" rIns="0" bIns="0" rtlCol="0" anchor="t">
            <a:spAutoFit/>
          </a:bodyPr>
          <a:lstStyle/>
          <a:p>
            <a:pPr algn="l">
              <a:lnSpc>
                <a:spcPts val="4951"/>
              </a:lnSpc>
              <a:spcBef>
                <a:spcPct val="0"/>
              </a:spcBef>
            </a:pPr>
            <a:r>
              <a:rPr lang="en-US" sz="3587">
                <a:solidFill>
                  <a:srgbClr val="FFFFFF"/>
                </a:solidFill>
                <a:latin typeface="DM Sans"/>
                <a:ea typeface="DM Sans"/>
                <a:cs typeface="DM Sans"/>
                <a:sym typeface="DM Sans"/>
              </a:rPr>
              <a:t>The goal is to develop a machine learning model capable of accurately predicting the CO₂ emissions of vehicles based on their technical characteristics. </a:t>
            </a:r>
          </a:p>
        </p:txBody>
      </p:sp>
      <p:sp>
        <p:nvSpPr>
          <p:cNvPr id="5" name="TextBox 5"/>
          <p:cNvSpPr txBox="1"/>
          <p:nvPr/>
        </p:nvSpPr>
        <p:spPr>
          <a:xfrm>
            <a:off x="1776595" y="6241302"/>
            <a:ext cx="14734811" cy="3118385"/>
          </a:xfrm>
          <a:prstGeom prst="rect">
            <a:avLst/>
          </a:prstGeom>
        </p:spPr>
        <p:txBody>
          <a:bodyPr lIns="0" tIns="0" rIns="0" bIns="0" rtlCol="0" anchor="t">
            <a:spAutoFit/>
          </a:bodyPr>
          <a:lstStyle/>
          <a:p>
            <a:pPr algn="l">
              <a:lnSpc>
                <a:spcPts val="4951"/>
              </a:lnSpc>
              <a:spcBef>
                <a:spcPct val="0"/>
              </a:spcBef>
            </a:pPr>
            <a:r>
              <a:rPr lang="en-US" sz="3587">
                <a:solidFill>
                  <a:srgbClr val="FFFFFF"/>
                </a:solidFill>
                <a:latin typeface="DM Sans"/>
                <a:ea typeface="DM Sans"/>
                <a:cs typeface="DM Sans"/>
                <a:sym typeface="DM Sans"/>
              </a:rPr>
              <a:t>The increase in CO₂ emissions contributes to global warming. Currently, government regulations aim to limit emissions through environmental standards and carbon taxes. However, it is crucial to precisely identify the factors influencing emissions in order to drive a transition toward cleaner vehicles.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51686" y="9769766"/>
            <a:ext cx="4140453" cy="438477"/>
          </a:xfrm>
          <a:custGeom>
            <a:avLst/>
            <a:gdLst/>
            <a:ahLst/>
            <a:cxnLst/>
            <a:rect l="l" t="t" r="r" b="b"/>
            <a:pathLst>
              <a:path w="4140453" h="438477">
                <a:moveTo>
                  <a:pt x="0" y="0"/>
                </a:moveTo>
                <a:lnTo>
                  <a:pt x="4140453" y="0"/>
                </a:lnTo>
                <a:lnTo>
                  <a:pt x="4140453" y="438477"/>
                </a:lnTo>
                <a:lnTo>
                  <a:pt x="0" y="438477"/>
                </a:lnTo>
                <a:lnTo>
                  <a:pt x="0" y="0"/>
                </a:lnTo>
                <a:close/>
              </a:path>
            </a:pathLst>
          </a:custGeom>
          <a:blipFill>
            <a:blip r:embed="rId2"/>
            <a:stretch>
              <a:fillRect t="-86495"/>
            </a:stretch>
          </a:blipFill>
        </p:spPr>
      </p:sp>
      <p:sp>
        <p:nvSpPr>
          <p:cNvPr id="3" name="Freeform 3"/>
          <p:cNvSpPr/>
          <p:nvPr/>
        </p:nvSpPr>
        <p:spPr>
          <a:xfrm>
            <a:off x="6157854" y="9502817"/>
            <a:ext cx="3967090" cy="420118"/>
          </a:xfrm>
          <a:custGeom>
            <a:avLst/>
            <a:gdLst/>
            <a:ahLst/>
            <a:cxnLst/>
            <a:rect l="l" t="t" r="r" b="b"/>
            <a:pathLst>
              <a:path w="3967090" h="420118">
                <a:moveTo>
                  <a:pt x="0" y="0"/>
                </a:moveTo>
                <a:lnTo>
                  <a:pt x="3967090" y="0"/>
                </a:lnTo>
                <a:lnTo>
                  <a:pt x="3967090" y="420118"/>
                </a:lnTo>
                <a:lnTo>
                  <a:pt x="0" y="420118"/>
                </a:lnTo>
                <a:lnTo>
                  <a:pt x="0" y="0"/>
                </a:lnTo>
                <a:close/>
              </a:path>
            </a:pathLst>
          </a:custGeom>
          <a:blipFill>
            <a:blip r:embed="rId2"/>
            <a:stretch>
              <a:fillRect t="-86495"/>
            </a:stretch>
          </a:blipFill>
        </p:spPr>
      </p:sp>
      <p:sp>
        <p:nvSpPr>
          <p:cNvPr id="4" name="Freeform 4"/>
          <p:cNvSpPr/>
          <p:nvPr/>
        </p:nvSpPr>
        <p:spPr>
          <a:xfrm>
            <a:off x="10635516" y="9502817"/>
            <a:ext cx="3967090" cy="420118"/>
          </a:xfrm>
          <a:custGeom>
            <a:avLst/>
            <a:gdLst/>
            <a:ahLst/>
            <a:cxnLst/>
            <a:rect l="l" t="t" r="r" b="b"/>
            <a:pathLst>
              <a:path w="3967090" h="420118">
                <a:moveTo>
                  <a:pt x="0" y="0"/>
                </a:moveTo>
                <a:lnTo>
                  <a:pt x="3967090" y="0"/>
                </a:lnTo>
                <a:lnTo>
                  <a:pt x="3967090" y="420118"/>
                </a:lnTo>
                <a:lnTo>
                  <a:pt x="0" y="420118"/>
                </a:lnTo>
                <a:lnTo>
                  <a:pt x="0" y="0"/>
                </a:lnTo>
                <a:close/>
              </a:path>
            </a:pathLst>
          </a:custGeom>
          <a:blipFill>
            <a:blip r:embed="rId2"/>
            <a:stretch>
              <a:fillRect t="-86495"/>
            </a:stretch>
          </a:blipFill>
        </p:spPr>
      </p:sp>
      <p:grpSp>
        <p:nvGrpSpPr>
          <p:cNvPr id="5" name="Group 5"/>
          <p:cNvGrpSpPr/>
          <p:nvPr/>
        </p:nvGrpSpPr>
        <p:grpSpPr>
          <a:xfrm>
            <a:off x="11958277" y="-1621807"/>
            <a:ext cx="6329723" cy="11830050"/>
            <a:chOff x="0" y="0"/>
            <a:chExt cx="1667088" cy="3115733"/>
          </a:xfrm>
        </p:grpSpPr>
        <p:sp>
          <p:nvSpPr>
            <p:cNvPr id="6" name="Freeform 6"/>
            <p:cNvSpPr/>
            <p:nvPr/>
          </p:nvSpPr>
          <p:spPr>
            <a:xfrm>
              <a:off x="0" y="0"/>
              <a:ext cx="1667088" cy="3115733"/>
            </a:xfrm>
            <a:custGeom>
              <a:avLst/>
              <a:gdLst/>
              <a:ahLst/>
              <a:cxnLst/>
              <a:rect l="l" t="t" r="r" b="b"/>
              <a:pathLst>
                <a:path w="1667088" h="3115733">
                  <a:moveTo>
                    <a:pt x="0" y="0"/>
                  </a:moveTo>
                  <a:lnTo>
                    <a:pt x="1667088" y="0"/>
                  </a:lnTo>
                  <a:lnTo>
                    <a:pt x="1667088" y="3115733"/>
                  </a:lnTo>
                  <a:lnTo>
                    <a:pt x="0" y="3115733"/>
                  </a:lnTo>
                  <a:close/>
                </a:path>
              </a:pathLst>
            </a:custGeom>
            <a:solidFill>
              <a:srgbClr val="000000">
                <a:alpha val="0"/>
              </a:srgbClr>
            </a:solidFill>
            <a:ln w="38100" cap="sq">
              <a:solidFill>
                <a:srgbClr val="56AEFF"/>
              </a:solidFill>
              <a:prstDash val="solid"/>
              <a:miter/>
            </a:ln>
          </p:spPr>
        </p:sp>
        <p:sp>
          <p:nvSpPr>
            <p:cNvPr id="7" name="TextBox 7"/>
            <p:cNvSpPr txBox="1"/>
            <p:nvPr/>
          </p:nvSpPr>
          <p:spPr>
            <a:xfrm>
              <a:off x="0" y="-133350"/>
              <a:ext cx="1667088" cy="3249083"/>
            </a:xfrm>
            <a:prstGeom prst="rect">
              <a:avLst/>
            </a:prstGeom>
          </p:spPr>
          <p:txBody>
            <a:bodyPr lIns="50800" tIns="50800" rIns="50800" bIns="50800" rtlCol="0" anchor="ctr"/>
            <a:lstStyle/>
            <a:p>
              <a:pPr algn="ctr">
                <a:lnSpc>
                  <a:spcPts val="10608"/>
                </a:lnSpc>
              </a:pPr>
              <a:r>
                <a:rPr lang="en-US" sz="7687">
                  <a:solidFill>
                    <a:srgbClr val="FFFFFF"/>
                  </a:solidFill>
                  <a:latin typeface="DM Sans"/>
                  <a:ea typeface="DM Sans"/>
                  <a:cs typeface="DM Sans"/>
                  <a:sym typeface="DM Sans"/>
                </a:rPr>
                <a:t>NEW DATA </a:t>
              </a:r>
            </a:p>
          </p:txBody>
        </p:sp>
      </p:grpSp>
      <p:sp>
        <p:nvSpPr>
          <p:cNvPr id="8" name="Freeform 8"/>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78648" y="39378"/>
            <a:ext cx="12111510" cy="10168865"/>
          </a:xfrm>
          <a:custGeom>
            <a:avLst/>
            <a:gdLst/>
            <a:ahLst/>
            <a:cxnLst/>
            <a:rect l="l" t="t" r="r" b="b"/>
            <a:pathLst>
              <a:path w="12111510" h="10168865">
                <a:moveTo>
                  <a:pt x="0" y="0"/>
                </a:moveTo>
                <a:lnTo>
                  <a:pt x="12111510" y="0"/>
                </a:lnTo>
                <a:lnTo>
                  <a:pt x="12111510" y="10168865"/>
                </a:lnTo>
                <a:lnTo>
                  <a:pt x="0" y="10168865"/>
                </a:lnTo>
                <a:lnTo>
                  <a:pt x="0" y="0"/>
                </a:lnTo>
                <a:close/>
              </a:path>
            </a:pathLst>
          </a:custGeom>
          <a:blipFill>
            <a:blip r:embed="rId7"/>
            <a:stretch>
              <a:fillRect t="-2324" b="-2324"/>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077685" y="3337301"/>
            <a:ext cx="4140453" cy="6375575"/>
            <a:chOff x="0" y="0"/>
            <a:chExt cx="862412" cy="1327963"/>
          </a:xfrm>
        </p:grpSpPr>
        <p:sp>
          <p:nvSpPr>
            <p:cNvPr id="3" name="Freeform 3"/>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sp>
        <p:sp>
          <p:nvSpPr>
            <p:cNvPr id="4" name="TextBox 4"/>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5" name="Group 5"/>
          <p:cNvGrpSpPr/>
          <p:nvPr/>
        </p:nvGrpSpPr>
        <p:grpSpPr>
          <a:xfrm>
            <a:off x="7024836" y="3337301"/>
            <a:ext cx="3967090" cy="6375575"/>
            <a:chOff x="0" y="0"/>
            <a:chExt cx="862412" cy="1385996"/>
          </a:xfrm>
        </p:grpSpPr>
        <p:sp>
          <p:nvSpPr>
            <p:cNvPr id="6" name="Freeform 6"/>
            <p:cNvSpPr/>
            <p:nvPr/>
          </p:nvSpPr>
          <p:spPr>
            <a:xfrm>
              <a:off x="0" y="0"/>
              <a:ext cx="862412" cy="1385996"/>
            </a:xfrm>
            <a:custGeom>
              <a:avLst/>
              <a:gdLst/>
              <a:ahLst/>
              <a:cxnLst/>
              <a:rect l="l" t="t" r="r" b="b"/>
              <a:pathLst>
                <a:path w="862412" h="1385996">
                  <a:moveTo>
                    <a:pt x="0" y="0"/>
                  </a:moveTo>
                  <a:lnTo>
                    <a:pt x="862412" y="0"/>
                  </a:lnTo>
                  <a:lnTo>
                    <a:pt x="862412" y="1385996"/>
                  </a:lnTo>
                  <a:lnTo>
                    <a:pt x="0" y="1385996"/>
                  </a:lnTo>
                  <a:close/>
                </a:path>
              </a:pathLst>
            </a:custGeom>
            <a:solidFill>
              <a:srgbClr val="051D40"/>
            </a:solidFill>
            <a:ln cap="sq">
              <a:noFill/>
              <a:prstDash val="solid"/>
              <a:miter/>
            </a:ln>
          </p:spPr>
        </p:sp>
        <p:sp>
          <p:nvSpPr>
            <p:cNvPr id="7" name="TextBox 7"/>
            <p:cNvSpPr txBox="1"/>
            <p:nvPr/>
          </p:nvSpPr>
          <p:spPr>
            <a:xfrm>
              <a:off x="0" y="-47625"/>
              <a:ext cx="862412" cy="1433621"/>
            </a:xfrm>
            <a:prstGeom prst="rect">
              <a:avLst/>
            </a:prstGeom>
          </p:spPr>
          <p:txBody>
            <a:bodyPr lIns="50800" tIns="50800" rIns="50800" bIns="50800" rtlCol="0" anchor="ctr"/>
            <a:lstStyle/>
            <a:p>
              <a:pPr marL="0" lvl="0" indent="0" algn="l">
                <a:lnSpc>
                  <a:spcPts val="3780"/>
                </a:lnSpc>
                <a:spcBef>
                  <a:spcPct val="0"/>
                </a:spcBef>
              </a:pPr>
              <a:r>
                <a:rPr lang="en-US" sz="2700">
                  <a:solidFill>
                    <a:srgbClr val="FFFFFF"/>
                  </a:solidFill>
                  <a:latin typeface="DM Sans"/>
                  <a:ea typeface="DM Sans"/>
                  <a:cs typeface="DM Sans"/>
                  <a:sym typeface="DM Sans"/>
                </a:rPr>
                <a:t>These data points are relevant because they allow direct evaluation of factors influencing CO₂ emissions.</a:t>
              </a:r>
            </a:p>
          </p:txBody>
        </p:sp>
      </p:grpSp>
      <p:grpSp>
        <p:nvGrpSpPr>
          <p:cNvPr id="8" name="Group 8"/>
          <p:cNvGrpSpPr/>
          <p:nvPr/>
        </p:nvGrpSpPr>
        <p:grpSpPr>
          <a:xfrm>
            <a:off x="11784466" y="3337301"/>
            <a:ext cx="3967090" cy="6375575"/>
            <a:chOff x="0" y="0"/>
            <a:chExt cx="862412" cy="1385996"/>
          </a:xfrm>
        </p:grpSpPr>
        <p:sp>
          <p:nvSpPr>
            <p:cNvPr id="9" name="Freeform 9"/>
            <p:cNvSpPr/>
            <p:nvPr/>
          </p:nvSpPr>
          <p:spPr>
            <a:xfrm>
              <a:off x="0" y="0"/>
              <a:ext cx="862412" cy="1385996"/>
            </a:xfrm>
            <a:custGeom>
              <a:avLst/>
              <a:gdLst/>
              <a:ahLst/>
              <a:cxnLst/>
              <a:rect l="l" t="t" r="r" b="b"/>
              <a:pathLst>
                <a:path w="862412" h="1385996">
                  <a:moveTo>
                    <a:pt x="0" y="0"/>
                  </a:moveTo>
                  <a:lnTo>
                    <a:pt x="862412" y="0"/>
                  </a:lnTo>
                  <a:lnTo>
                    <a:pt x="862412" y="1385996"/>
                  </a:lnTo>
                  <a:lnTo>
                    <a:pt x="0" y="1385996"/>
                  </a:lnTo>
                  <a:close/>
                </a:path>
              </a:pathLst>
            </a:custGeom>
            <a:solidFill>
              <a:srgbClr val="051D40"/>
            </a:solidFill>
            <a:ln cap="sq">
              <a:noFill/>
              <a:prstDash val="solid"/>
              <a:miter/>
            </a:ln>
          </p:spPr>
        </p:sp>
        <p:sp>
          <p:nvSpPr>
            <p:cNvPr id="10" name="TextBox 10"/>
            <p:cNvSpPr txBox="1"/>
            <p:nvPr/>
          </p:nvSpPr>
          <p:spPr>
            <a:xfrm>
              <a:off x="0" y="-47625"/>
              <a:ext cx="862412" cy="1433621"/>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11" name="Freeform 11"/>
          <p:cNvSpPr/>
          <p:nvPr/>
        </p:nvSpPr>
        <p:spPr>
          <a:xfrm>
            <a:off x="1351686" y="9769766"/>
            <a:ext cx="4140453" cy="438477"/>
          </a:xfrm>
          <a:custGeom>
            <a:avLst/>
            <a:gdLst/>
            <a:ahLst/>
            <a:cxnLst/>
            <a:rect l="l" t="t" r="r" b="b"/>
            <a:pathLst>
              <a:path w="4140453" h="438477">
                <a:moveTo>
                  <a:pt x="0" y="0"/>
                </a:moveTo>
                <a:lnTo>
                  <a:pt x="4140453" y="0"/>
                </a:lnTo>
                <a:lnTo>
                  <a:pt x="4140453" y="438477"/>
                </a:lnTo>
                <a:lnTo>
                  <a:pt x="0" y="438477"/>
                </a:lnTo>
                <a:lnTo>
                  <a:pt x="0" y="0"/>
                </a:lnTo>
                <a:close/>
              </a:path>
            </a:pathLst>
          </a:custGeom>
          <a:blipFill>
            <a:blip r:embed="rId2"/>
            <a:stretch>
              <a:fillRect t="-86495"/>
            </a:stretch>
          </a:blipFill>
        </p:spPr>
      </p:sp>
      <p:sp>
        <p:nvSpPr>
          <p:cNvPr id="12" name="Freeform 12"/>
          <p:cNvSpPr/>
          <p:nvPr/>
        </p:nvSpPr>
        <p:spPr>
          <a:xfrm>
            <a:off x="6157854" y="9502817"/>
            <a:ext cx="3967090" cy="420118"/>
          </a:xfrm>
          <a:custGeom>
            <a:avLst/>
            <a:gdLst/>
            <a:ahLst/>
            <a:cxnLst/>
            <a:rect l="l" t="t" r="r" b="b"/>
            <a:pathLst>
              <a:path w="3967090" h="420118">
                <a:moveTo>
                  <a:pt x="0" y="0"/>
                </a:moveTo>
                <a:lnTo>
                  <a:pt x="3967090" y="0"/>
                </a:lnTo>
                <a:lnTo>
                  <a:pt x="3967090" y="420118"/>
                </a:lnTo>
                <a:lnTo>
                  <a:pt x="0" y="420118"/>
                </a:lnTo>
                <a:lnTo>
                  <a:pt x="0" y="0"/>
                </a:lnTo>
                <a:close/>
              </a:path>
            </a:pathLst>
          </a:custGeom>
          <a:blipFill>
            <a:blip r:embed="rId2"/>
            <a:stretch>
              <a:fillRect t="-86495"/>
            </a:stretch>
          </a:blipFill>
        </p:spPr>
      </p:sp>
      <p:sp>
        <p:nvSpPr>
          <p:cNvPr id="13" name="Freeform 13"/>
          <p:cNvSpPr/>
          <p:nvPr/>
        </p:nvSpPr>
        <p:spPr>
          <a:xfrm>
            <a:off x="10635516" y="9502817"/>
            <a:ext cx="3967090" cy="420118"/>
          </a:xfrm>
          <a:custGeom>
            <a:avLst/>
            <a:gdLst/>
            <a:ahLst/>
            <a:cxnLst/>
            <a:rect l="l" t="t" r="r" b="b"/>
            <a:pathLst>
              <a:path w="3967090" h="420118">
                <a:moveTo>
                  <a:pt x="0" y="0"/>
                </a:moveTo>
                <a:lnTo>
                  <a:pt x="3967090" y="0"/>
                </a:lnTo>
                <a:lnTo>
                  <a:pt x="3967090" y="420118"/>
                </a:lnTo>
                <a:lnTo>
                  <a:pt x="0" y="420118"/>
                </a:lnTo>
                <a:lnTo>
                  <a:pt x="0" y="0"/>
                </a:lnTo>
                <a:close/>
              </a:path>
            </a:pathLst>
          </a:custGeom>
          <a:blipFill>
            <a:blip r:embed="rId2"/>
            <a:stretch>
              <a:fillRect t="-86495"/>
            </a:stretch>
          </a:blipFill>
        </p:spPr>
      </p:sp>
      <p:grpSp>
        <p:nvGrpSpPr>
          <p:cNvPr id="14" name="Group 14"/>
          <p:cNvGrpSpPr/>
          <p:nvPr/>
        </p:nvGrpSpPr>
        <p:grpSpPr>
          <a:xfrm>
            <a:off x="-690640" y="-1543050"/>
            <a:ext cx="19210521" cy="4453378"/>
            <a:chOff x="0" y="0"/>
            <a:chExt cx="5059561" cy="1172906"/>
          </a:xfrm>
        </p:grpSpPr>
        <p:sp>
          <p:nvSpPr>
            <p:cNvPr id="15" name="Freeform 15"/>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id="16" name="TextBox 16"/>
            <p:cNvSpPr txBox="1"/>
            <p:nvPr/>
          </p:nvSpPr>
          <p:spPr>
            <a:xfrm>
              <a:off x="0" y="-38100"/>
              <a:ext cx="5059561" cy="1211006"/>
            </a:xfrm>
            <a:prstGeom prst="rect">
              <a:avLst/>
            </a:prstGeom>
          </p:spPr>
          <p:txBody>
            <a:bodyPr lIns="50800" tIns="50800" rIns="50800" bIns="50800" rtlCol="0" anchor="ctr"/>
            <a:lstStyle/>
            <a:p>
              <a:pPr algn="ctr">
                <a:lnSpc>
                  <a:spcPts val="2605"/>
                </a:lnSpc>
              </a:pPr>
              <a:endParaRPr/>
            </a:p>
          </p:txBody>
        </p:sp>
      </p:grpSp>
      <p:sp>
        <p:nvSpPr>
          <p:cNvPr id="17" name="TextBox 17"/>
          <p:cNvSpPr txBox="1"/>
          <p:nvPr/>
        </p:nvSpPr>
        <p:spPr>
          <a:xfrm>
            <a:off x="1884792" y="1636188"/>
            <a:ext cx="14175768" cy="723900"/>
          </a:xfrm>
          <a:prstGeom prst="rect">
            <a:avLst/>
          </a:prstGeom>
        </p:spPr>
        <p:txBody>
          <a:bodyPr lIns="0" tIns="0" rIns="0" bIns="0" rtlCol="0" anchor="t">
            <a:spAutoFit/>
          </a:bodyPr>
          <a:lstStyle/>
          <a:p>
            <a:pPr marL="0" lvl="0" indent="0" algn="ctr">
              <a:lnSpc>
                <a:spcPts val="5719"/>
              </a:lnSpc>
              <a:spcBef>
                <a:spcPct val="0"/>
              </a:spcBef>
            </a:pPr>
            <a:r>
              <a:rPr lang="en-US" sz="4766" b="1">
                <a:solidFill>
                  <a:srgbClr val="FFFFFF"/>
                </a:solidFill>
                <a:latin typeface="Now Bold"/>
                <a:ea typeface="Now Bold"/>
                <a:cs typeface="Now Bold"/>
                <a:sym typeface="Now Bold"/>
              </a:rPr>
              <a:t> DATA COLLECTION AND PREPROCESSING</a:t>
            </a:r>
          </a:p>
        </p:txBody>
      </p:sp>
      <p:sp>
        <p:nvSpPr>
          <p:cNvPr id="18" name="TextBox 18"/>
          <p:cNvSpPr txBox="1"/>
          <p:nvPr/>
        </p:nvSpPr>
        <p:spPr>
          <a:xfrm>
            <a:off x="2308116" y="3337301"/>
            <a:ext cx="3595408" cy="1078352"/>
          </a:xfrm>
          <a:prstGeom prst="rect">
            <a:avLst/>
          </a:prstGeom>
        </p:spPr>
        <p:txBody>
          <a:bodyPr lIns="0" tIns="0" rIns="0" bIns="0" rtlCol="0" anchor="t">
            <a:spAutoFit/>
          </a:bodyPr>
          <a:lstStyle/>
          <a:p>
            <a:pPr algn="ctr">
              <a:lnSpc>
                <a:spcPts val="4325"/>
              </a:lnSpc>
            </a:pPr>
            <a:r>
              <a:rPr lang="en-US" sz="3604" spc="180">
                <a:solidFill>
                  <a:srgbClr val="FFFBFB"/>
                </a:solidFill>
                <a:latin typeface="DM Sans"/>
                <a:ea typeface="DM Sans"/>
                <a:cs typeface="DM Sans"/>
                <a:sym typeface="DM Sans"/>
              </a:rPr>
              <a:t>Dataset Description</a:t>
            </a:r>
          </a:p>
        </p:txBody>
      </p:sp>
      <p:sp>
        <p:nvSpPr>
          <p:cNvPr id="19" name="Freeform 19"/>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TextBox 23"/>
          <p:cNvSpPr txBox="1"/>
          <p:nvPr/>
        </p:nvSpPr>
        <p:spPr>
          <a:xfrm>
            <a:off x="2308116" y="4767815"/>
            <a:ext cx="3764986" cy="1076224"/>
          </a:xfrm>
          <a:prstGeom prst="rect">
            <a:avLst/>
          </a:prstGeom>
        </p:spPr>
        <p:txBody>
          <a:bodyPr lIns="0" tIns="0" rIns="0" bIns="0" rtlCol="0" anchor="t">
            <a:spAutoFit/>
          </a:bodyPr>
          <a:lstStyle/>
          <a:p>
            <a:pPr algn="l">
              <a:lnSpc>
                <a:spcPts val="2881"/>
              </a:lnSpc>
              <a:spcBef>
                <a:spcPct val="0"/>
              </a:spcBef>
            </a:pPr>
            <a:r>
              <a:rPr lang="en-US" sz="2087">
                <a:solidFill>
                  <a:srgbClr val="FFFFFF"/>
                </a:solidFill>
                <a:latin typeface="DM Sans"/>
                <a:ea typeface="DM Sans"/>
                <a:cs typeface="DM Sans"/>
                <a:sym typeface="DM Sans"/>
              </a:rPr>
              <a:t>https://raw.githubusercontent.com/murpi/wilddata/master/quests/cars.csv</a:t>
            </a:r>
          </a:p>
        </p:txBody>
      </p:sp>
      <p:sp>
        <p:nvSpPr>
          <p:cNvPr id="24" name="TextBox 24"/>
          <p:cNvSpPr txBox="1"/>
          <p:nvPr/>
        </p:nvSpPr>
        <p:spPr>
          <a:xfrm>
            <a:off x="2265418" y="5785889"/>
            <a:ext cx="3764986" cy="3870098"/>
          </a:xfrm>
          <a:prstGeom prst="rect">
            <a:avLst/>
          </a:prstGeom>
        </p:spPr>
        <p:txBody>
          <a:bodyPr lIns="0" tIns="0" rIns="0" bIns="0" rtlCol="0" anchor="t">
            <a:spAutoFit/>
          </a:bodyPr>
          <a:lstStyle/>
          <a:p>
            <a:pPr algn="l">
              <a:lnSpc>
                <a:spcPts val="3847"/>
              </a:lnSpc>
              <a:spcBef>
                <a:spcPct val="0"/>
              </a:spcBef>
            </a:pPr>
            <a:r>
              <a:rPr lang="en-US" sz="2787">
                <a:solidFill>
                  <a:srgbClr val="FFFFFF"/>
                </a:solidFill>
                <a:latin typeface="DM Sans"/>
                <a:ea typeface="DM Sans"/>
                <a:cs typeface="DM Sans"/>
                <a:sym typeface="DM Sans"/>
              </a:rPr>
              <a:t>This dataset contains information about various vehicles, such as the number of cylinders, engine power, fuel consumption, and CO₂ emissions.</a:t>
            </a:r>
          </a:p>
        </p:txBody>
      </p:sp>
      <p:sp>
        <p:nvSpPr>
          <p:cNvPr id="25" name="TextBox 25"/>
          <p:cNvSpPr txBox="1"/>
          <p:nvPr/>
        </p:nvSpPr>
        <p:spPr>
          <a:xfrm>
            <a:off x="7024836" y="3445938"/>
            <a:ext cx="3967090" cy="603504"/>
          </a:xfrm>
          <a:prstGeom prst="rect">
            <a:avLst/>
          </a:prstGeom>
        </p:spPr>
        <p:txBody>
          <a:bodyPr lIns="0" tIns="0" rIns="0" bIns="0" rtlCol="0" anchor="t">
            <a:spAutoFit/>
          </a:bodyPr>
          <a:lstStyle/>
          <a:p>
            <a:pPr algn="ctr">
              <a:lnSpc>
                <a:spcPts val="4967"/>
              </a:lnSpc>
              <a:spcBef>
                <a:spcPct val="0"/>
              </a:spcBef>
            </a:pPr>
            <a:r>
              <a:rPr lang="en-US" sz="3600">
                <a:solidFill>
                  <a:srgbClr val="FFFFFF"/>
                </a:solidFill>
                <a:latin typeface="DM Sans"/>
                <a:ea typeface="DM Sans"/>
                <a:cs typeface="DM Sans"/>
                <a:sym typeface="DM Sans"/>
              </a:rPr>
              <a:t>Data Collection</a:t>
            </a:r>
          </a:p>
        </p:txBody>
      </p:sp>
      <p:sp>
        <p:nvSpPr>
          <p:cNvPr id="26" name="TextBox 26"/>
          <p:cNvSpPr txBox="1"/>
          <p:nvPr/>
        </p:nvSpPr>
        <p:spPr>
          <a:xfrm>
            <a:off x="11784466" y="3438419"/>
            <a:ext cx="3967090" cy="1232154"/>
          </a:xfrm>
          <a:prstGeom prst="rect">
            <a:avLst/>
          </a:prstGeom>
        </p:spPr>
        <p:txBody>
          <a:bodyPr lIns="0" tIns="0" rIns="0" bIns="0" rtlCol="0" anchor="t">
            <a:spAutoFit/>
          </a:bodyPr>
          <a:lstStyle/>
          <a:p>
            <a:pPr algn="ctr">
              <a:lnSpc>
                <a:spcPts val="4967"/>
              </a:lnSpc>
              <a:spcBef>
                <a:spcPct val="0"/>
              </a:spcBef>
            </a:pPr>
            <a:r>
              <a:rPr lang="en-US" sz="3600">
                <a:solidFill>
                  <a:srgbClr val="FFFFFF"/>
                </a:solidFill>
                <a:latin typeface="DM Sans"/>
                <a:ea typeface="DM Sans"/>
                <a:cs typeface="DM Sans"/>
                <a:sym typeface="DM Sans"/>
              </a:rPr>
              <a:t>Preprocessing Steps</a:t>
            </a:r>
          </a:p>
        </p:txBody>
      </p:sp>
      <p:sp>
        <p:nvSpPr>
          <p:cNvPr id="27" name="TextBox 27"/>
          <p:cNvSpPr txBox="1"/>
          <p:nvPr/>
        </p:nvSpPr>
        <p:spPr>
          <a:xfrm>
            <a:off x="11971084" y="5048511"/>
            <a:ext cx="3593854" cy="3669691"/>
          </a:xfrm>
          <a:prstGeom prst="rect">
            <a:avLst/>
          </a:prstGeom>
        </p:spPr>
        <p:txBody>
          <a:bodyPr lIns="0" tIns="0" rIns="0" bIns="0" rtlCol="0" anchor="t">
            <a:spAutoFit/>
          </a:bodyPr>
          <a:lstStyle/>
          <a:p>
            <a:pPr algn="l">
              <a:lnSpc>
                <a:spcPts val="3295"/>
              </a:lnSpc>
              <a:spcBef>
                <a:spcPct val="0"/>
              </a:spcBef>
            </a:pPr>
            <a:r>
              <a:rPr lang="en-US" sz="2387">
                <a:solidFill>
                  <a:srgbClr val="FFFFFF"/>
                </a:solidFill>
                <a:latin typeface="DM Sans"/>
                <a:ea typeface="DM Sans"/>
                <a:cs typeface="DM Sans"/>
                <a:sym typeface="DM Sans"/>
              </a:rPr>
              <a:t>Handling missing values through imputation. Detecting and removing outliers using boxplots. Normalizing the data to ensure better model convergence. Selecting the most relevant features for the model.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230206" y="1836863"/>
            <a:ext cx="5204984" cy="3584914"/>
          </a:xfrm>
          <a:custGeom>
            <a:avLst/>
            <a:gdLst/>
            <a:ahLst/>
            <a:cxnLst/>
            <a:rect l="l" t="t" r="r" b="b"/>
            <a:pathLst>
              <a:path w="5204984" h="3584914">
                <a:moveTo>
                  <a:pt x="0" y="0"/>
                </a:moveTo>
                <a:lnTo>
                  <a:pt x="5204985" y="0"/>
                </a:lnTo>
                <a:lnTo>
                  <a:pt x="5204985" y="3584914"/>
                </a:lnTo>
                <a:lnTo>
                  <a:pt x="0" y="3584914"/>
                </a:lnTo>
                <a:lnTo>
                  <a:pt x="0" y="0"/>
                </a:lnTo>
                <a:close/>
              </a:path>
            </a:pathLst>
          </a:custGeom>
          <a:blipFill>
            <a:blip r:embed="rId2"/>
            <a:stretch>
              <a:fillRect t="-6283"/>
            </a:stretch>
          </a:blipFill>
        </p:spPr>
      </p:sp>
      <p:sp>
        <p:nvSpPr>
          <p:cNvPr id="3" name="Freeform 3"/>
          <p:cNvSpPr/>
          <p:nvPr/>
        </p:nvSpPr>
        <p:spPr>
          <a:xfrm>
            <a:off x="10446653" y="1836863"/>
            <a:ext cx="5076495" cy="3584914"/>
          </a:xfrm>
          <a:custGeom>
            <a:avLst/>
            <a:gdLst/>
            <a:ahLst/>
            <a:cxnLst/>
            <a:rect l="l" t="t" r="r" b="b"/>
            <a:pathLst>
              <a:path w="5076495" h="3584914">
                <a:moveTo>
                  <a:pt x="0" y="0"/>
                </a:moveTo>
                <a:lnTo>
                  <a:pt x="5076495" y="0"/>
                </a:lnTo>
                <a:lnTo>
                  <a:pt x="5076495" y="3584914"/>
                </a:lnTo>
                <a:lnTo>
                  <a:pt x="0" y="3584914"/>
                </a:lnTo>
                <a:lnTo>
                  <a:pt x="0" y="0"/>
                </a:lnTo>
                <a:close/>
              </a:path>
            </a:pathLst>
          </a:custGeom>
          <a:blipFill>
            <a:blip r:embed="rId3"/>
            <a:stretch>
              <a:fillRect/>
            </a:stretch>
          </a:blipFill>
        </p:spPr>
      </p:sp>
      <p:sp>
        <p:nvSpPr>
          <p:cNvPr id="4" name="Freeform 4"/>
          <p:cNvSpPr/>
          <p:nvPr/>
        </p:nvSpPr>
        <p:spPr>
          <a:xfrm>
            <a:off x="497429" y="5899091"/>
            <a:ext cx="5419003" cy="3837554"/>
          </a:xfrm>
          <a:custGeom>
            <a:avLst/>
            <a:gdLst/>
            <a:ahLst/>
            <a:cxnLst/>
            <a:rect l="l" t="t" r="r" b="b"/>
            <a:pathLst>
              <a:path w="5419003" h="3837554">
                <a:moveTo>
                  <a:pt x="0" y="0"/>
                </a:moveTo>
                <a:lnTo>
                  <a:pt x="5419003" y="0"/>
                </a:lnTo>
                <a:lnTo>
                  <a:pt x="5419003" y="3837554"/>
                </a:lnTo>
                <a:lnTo>
                  <a:pt x="0" y="3837554"/>
                </a:lnTo>
                <a:lnTo>
                  <a:pt x="0" y="0"/>
                </a:lnTo>
                <a:close/>
              </a:path>
            </a:pathLst>
          </a:custGeom>
          <a:blipFill>
            <a:blip r:embed="rId4"/>
            <a:stretch>
              <a:fillRect/>
            </a:stretch>
          </a:blipFill>
        </p:spPr>
      </p:sp>
      <p:sp>
        <p:nvSpPr>
          <p:cNvPr id="5" name="Freeform 5"/>
          <p:cNvSpPr/>
          <p:nvPr/>
        </p:nvSpPr>
        <p:spPr>
          <a:xfrm>
            <a:off x="6408814" y="5899091"/>
            <a:ext cx="5243461" cy="3837554"/>
          </a:xfrm>
          <a:custGeom>
            <a:avLst/>
            <a:gdLst/>
            <a:ahLst/>
            <a:cxnLst/>
            <a:rect l="l" t="t" r="r" b="b"/>
            <a:pathLst>
              <a:path w="5243461" h="3837554">
                <a:moveTo>
                  <a:pt x="0" y="0"/>
                </a:moveTo>
                <a:lnTo>
                  <a:pt x="5243462" y="0"/>
                </a:lnTo>
                <a:lnTo>
                  <a:pt x="5243462" y="3837554"/>
                </a:lnTo>
                <a:lnTo>
                  <a:pt x="0" y="3837554"/>
                </a:lnTo>
                <a:lnTo>
                  <a:pt x="0" y="0"/>
                </a:lnTo>
                <a:close/>
              </a:path>
            </a:pathLst>
          </a:custGeom>
          <a:blipFill>
            <a:blip r:embed="rId5"/>
            <a:stretch>
              <a:fillRect/>
            </a:stretch>
          </a:blipFill>
        </p:spPr>
      </p:sp>
      <p:sp>
        <p:nvSpPr>
          <p:cNvPr id="6" name="Freeform 6"/>
          <p:cNvSpPr/>
          <p:nvPr/>
        </p:nvSpPr>
        <p:spPr>
          <a:xfrm>
            <a:off x="12147576" y="5899091"/>
            <a:ext cx="5457391" cy="3837554"/>
          </a:xfrm>
          <a:custGeom>
            <a:avLst/>
            <a:gdLst/>
            <a:ahLst/>
            <a:cxnLst/>
            <a:rect l="l" t="t" r="r" b="b"/>
            <a:pathLst>
              <a:path w="5457391" h="3837554">
                <a:moveTo>
                  <a:pt x="0" y="0"/>
                </a:moveTo>
                <a:lnTo>
                  <a:pt x="5457390" y="0"/>
                </a:lnTo>
                <a:lnTo>
                  <a:pt x="5457390" y="3837554"/>
                </a:lnTo>
                <a:lnTo>
                  <a:pt x="0" y="3837554"/>
                </a:lnTo>
                <a:lnTo>
                  <a:pt x="0" y="0"/>
                </a:lnTo>
                <a:close/>
              </a:path>
            </a:pathLst>
          </a:custGeom>
          <a:blipFill>
            <a:blip r:embed="rId6"/>
            <a:stretch>
              <a:fillRect/>
            </a:stretch>
          </a:blipFill>
        </p:spPr>
      </p:sp>
      <p:sp>
        <p:nvSpPr>
          <p:cNvPr id="7" name="TextBox 7"/>
          <p:cNvSpPr txBox="1"/>
          <p:nvPr/>
        </p:nvSpPr>
        <p:spPr>
          <a:xfrm>
            <a:off x="1321489" y="621651"/>
            <a:ext cx="6532811" cy="737897"/>
          </a:xfrm>
          <a:prstGeom prst="rect">
            <a:avLst/>
          </a:prstGeom>
        </p:spPr>
        <p:txBody>
          <a:bodyPr lIns="0" tIns="0" rIns="0" bIns="0" rtlCol="0" anchor="t">
            <a:spAutoFit/>
          </a:bodyPr>
          <a:lstStyle/>
          <a:p>
            <a:pPr algn="ctr">
              <a:lnSpc>
                <a:spcPts val="6055"/>
              </a:lnSpc>
              <a:spcBef>
                <a:spcPct val="0"/>
              </a:spcBef>
            </a:pPr>
            <a:r>
              <a:rPr lang="en-US" sz="4387">
                <a:solidFill>
                  <a:srgbClr val="FFFFFF"/>
                </a:solidFill>
                <a:latin typeface="DM Sans"/>
                <a:ea typeface="DM Sans"/>
                <a:cs typeface="DM Sans"/>
                <a:sym typeface="DM Sans"/>
              </a:rPr>
              <a:t>Exploratory Data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4781314" y="2084734"/>
            <a:ext cx="7282775" cy="6117531"/>
          </a:xfrm>
          <a:custGeom>
            <a:avLst/>
            <a:gdLst/>
            <a:ahLst/>
            <a:cxnLst/>
            <a:rect l="l" t="t" r="r" b="b"/>
            <a:pathLst>
              <a:path w="7282775" h="6117531">
                <a:moveTo>
                  <a:pt x="0" y="0"/>
                </a:moveTo>
                <a:lnTo>
                  <a:pt x="7282775" y="0"/>
                </a:lnTo>
                <a:lnTo>
                  <a:pt x="7282775" y="6117532"/>
                </a:lnTo>
                <a:lnTo>
                  <a:pt x="0" y="6117532"/>
                </a:lnTo>
                <a:lnTo>
                  <a:pt x="0" y="0"/>
                </a:lnTo>
                <a:close/>
              </a:path>
            </a:pathLst>
          </a:custGeom>
          <a:blipFill>
            <a:blip r:embed="rId2"/>
            <a:stretch>
              <a:fillRect/>
            </a:stretch>
          </a:blipFill>
        </p:spPr>
      </p:sp>
      <p:sp>
        <p:nvSpPr>
          <p:cNvPr id="3" name="TextBox 3"/>
          <p:cNvSpPr txBox="1"/>
          <p:nvPr/>
        </p:nvSpPr>
        <p:spPr>
          <a:xfrm>
            <a:off x="1316778" y="794899"/>
            <a:ext cx="4493419" cy="721133"/>
          </a:xfrm>
          <a:prstGeom prst="rect">
            <a:avLst/>
          </a:prstGeom>
        </p:spPr>
        <p:txBody>
          <a:bodyPr lIns="0" tIns="0" rIns="0" bIns="0" rtlCol="0" anchor="t">
            <a:spAutoFit/>
          </a:bodyPr>
          <a:lstStyle/>
          <a:p>
            <a:pPr algn="ctr">
              <a:lnSpc>
                <a:spcPts val="5917"/>
              </a:lnSpc>
              <a:spcBef>
                <a:spcPct val="0"/>
              </a:spcBef>
            </a:pPr>
            <a:r>
              <a:rPr lang="en-US" sz="4287">
                <a:solidFill>
                  <a:srgbClr val="FFFFFF"/>
                </a:solidFill>
                <a:latin typeface="DM Sans"/>
                <a:ea typeface="DM Sans"/>
                <a:cs typeface="DM Sans"/>
                <a:sym typeface="DM Sans"/>
              </a:rPr>
              <a:t>Correlation Matrix</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5860307" y="3084699"/>
            <a:ext cx="5105730" cy="1278073"/>
            <a:chOff x="0" y="0"/>
            <a:chExt cx="2917795" cy="730386"/>
          </a:xfrm>
        </p:grpSpPr>
        <p:sp>
          <p:nvSpPr>
            <p:cNvPr id="3" name="Freeform 3"/>
            <p:cNvSpPr/>
            <p:nvPr/>
          </p:nvSpPr>
          <p:spPr>
            <a:xfrm>
              <a:off x="0" y="0"/>
              <a:ext cx="2917795" cy="730386"/>
            </a:xfrm>
            <a:custGeom>
              <a:avLst/>
              <a:gdLst/>
              <a:ahLst/>
              <a:cxnLst/>
              <a:rect l="l" t="t" r="r" b="b"/>
              <a:pathLst>
                <a:path w="2917795" h="730386">
                  <a:moveTo>
                    <a:pt x="0" y="0"/>
                  </a:moveTo>
                  <a:lnTo>
                    <a:pt x="2714595" y="0"/>
                  </a:lnTo>
                  <a:lnTo>
                    <a:pt x="2917795" y="365193"/>
                  </a:lnTo>
                  <a:lnTo>
                    <a:pt x="2714595" y="730386"/>
                  </a:lnTo>
                  <a:lnTo>
                    <a:pt x="0" y="730386"/>
                  </a:lnTo>
                  <a:lnTo>
                    <a:pt x="203200" y="365193"/>
                  </a:lnTo>
                  <a:lnTo>
                    <a:pt x="0" y="0"/>
                  </a:lnTo>
                  <a:close/>
                </a:path>
              </a:pathLst>
            </a:custGeom>
            <a:solidFill>
              <a:srgbClr val="0071C9"/>
            </a:solidFill>
          </p:spPr>
        </p:sp>
        <p:sp>
          <p:nvSpPr>
            <p:cNvPr id="4" name="TextBox 4"/>
            <p:cNvSpPr txBox="1"/>
            <p:nvPr/>
          </p:nvSpPr>
          <p:spPr>
            <a:xfrm>
              <a:off x="177800" y="-38100"/>
              <a:ext cx="2663795" cy="768486"/>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a:off x="7075175" y="4362772"/>
            <a:ext cx="5034093" cy="1278073"/>
            <a:chOff x="0" y="0"/>
            <a:chExt cx="2876856" cy="730386"/>
          </a:xfrm>
        </p:grpSpPr>
        <p:sp>
          <p:nvSpPr>
            <p:cNvPr id="6" name="Freeform 6"/>
            <p:cNvSpPr/>
            <p:nvPr/>
          </p:nvSpPr>
          <p:spPr>
            <a:xfrm>
              <a:off x="0" y="0"/>
              <a:ext cx="2876856" cy="730386"/>
            </a:xfrm>
            <a:custGeom>
              <a:avLst/>
              <a:gdLst/>
              <a:ahLst/>
              <a:cxnLst/>
              <a:rect l="l" t="t" r="r" b="b"/>
              <a:pathLst>
                <a:path w="2876856" h="730386">
                  <a:moveTo>
                    <a:pt x="0" y="0"/>
                  </a:moveTo>
                  <a:lnTo>
                    <a:pt x="2673656" y="0"/>
                  </a:lnTo>
                  <a:lnTo>
                    <a:pt x="2876856" y="365193"/>
                  </a:lnTo>
                  <a:lnTo>
                    <a:pt x="2673656" y="730386"/>
                  </a:lnTo>
                  <a:lnTo>
                    <a:pt x="0" y="730386"/>
                  </a:lnTo>
                  <a:lnTo>
                    <a:pt x="203200" y="365193"/>
                  </a:lnTo>
                  <a:lnTo>
                    <a:pt x="0" y="0"/>
                  </a:lnTo>
                  <a:close/>
                </a:path>
              </a:pathLst>
            </a:custGeom>
            <a:solidFill>
              <a:srgbClr val="56AEFF"/>
            </a:solidFill>
          </p:spPr>
        </p:sp>
        <p:sp>
          <p:nvSpPr>
            <p:cNvPr id="7" name="TextBox 7"/>
            <p:cNvSpPr txBox="1"/>
            <p:nvPr/>
          </p:nvSpPr>
          <p:spPr>
            <a:xfrm>
              <a:off x="177800" y="-38100"/>
              <a:ext cx="2622856" cy="768486"/>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rot="-10800000">
            <a:off x="6577061" y="5640844"/>
            <a:ext cx="5005438" cy="1278073"/>
            <a:chOff x="0" y="0"/>
            <a:chExt cx="2860481" cy="730386"/>
          </a:xfrm>
        </p:grpSpPr>
        <p:sp>
          <p:nvSpPr>
            <p:cNvPr id="9" name="Freeform 9"/>
            <p:cNvSpPr/>
            <p:nvPr/>
          </p:nvSpPr>
          <p:spPr>
            <a:xfrm>
              <a:off x="0" y="0"/>
              <a:ext cx="2860481" cy="730386"/>
            </a:xfrm>
            <a:custGeom>
              <a:avLst/>
              <a:gdLst/>
              <a:ahLst/>
              <a:cxnLst/>
              <a:rect l="l" t="t" r="r" b="b"/>
              <a:pathLst>
                <a:path w="2860481" h="730386">
                  <a:moveTo>
                    <a:pt x="0" y="0"/>
                  </a:moveTo>
                  <a:lnTo>
                    <a:pt x="2657281" y="0"/>
                  </a:lnTo>
                  <a:lnTo>
                    <a:pt x="2860481" y="365193"/>
                  </a:lnTo>
                  <a:lnTo>
                    <a:pt x="2657281" y="730386"/>
                  </a:lnTo>
                  <a:lnTo>
                    <a:pt x="0" y="730386"/>
                  </a:lnTo>
                  <a:lnTo>
                    <a:pt x="203200" y="365193"/>
                  </a:lnTo>
                  <a:lnTo>
                    <a:pt x="0" y="0"/>
                  </a:lnTo>
                  <a:close/>
                </a:path>
              </a:pathLst>
            </a:custGeom>
            <a:solidFill>
              <a:srgbClr val="4BD1FB"/>
            </a:solidFill>
          </p:spPr>
        </p:sp>
        <p:sp>
          <p:nvSpPr>
            <p:cNvPr id="10" name="TextBox 10"/>
            <p:cNvSpPr txBox="1"/>
            <p:nvPr/>
          </p:nvSpPr>
          <p:spPr>
            <a:xfrm>
              <a:off x="177800" y="-38100"/>
              <a:ext cx="2606481" cy="768486"/>
            </a:xfrm>
            <a:prstGeom prst="rect">
              <a:avLst/>
            </a:prstGeom>
          </p:spPr>
          <p:txBody>
            <a:bodyPr lIns="50800" tIns="50800" rIns="50800" bIns="50800" rtlCol="0" anchor="ctr"/>
            <a:lstStyle/>
            <a:p>
              <a:pPr algn="ctr">
                <a:lnSpc>
                  <a:spcPts val="2605"/>
                </a:lnSpc>
              </a:pPr>
              <a:endParaRPr/>
            </a:p>
          </p:txBody>
        </p:sp>
      </p:grpSp>
      <p:sp>
        <p:nvSpPr>
          <p:cNvPr id="11" name="TextBox 11"/>
          <p:cNvSpPr txBox="1"/>
          <p:nvPr/>
        </p:nvSpPr>
        <p:spPr>
          <a:xfrm>
            <a:off x="6137212" y="3348892"/>
            <a:ext cx="4480282" cy="683013"/>
          </a:xfrm>
          <a:prstGeom prst="rect">
            <a:avLst/>
          </a:prstGeom>
        </p:spPr>
        <p:txBody>
          <a:bodyPr lIns="0" tIns="0" rIns="0" bIns="0" rtlCol="0" anchor="t">
            <a:spAutoFit/>
          </a:bodyPr>
          <a:lstStyle/>
          <a:p>
            <a:pPr marL="0" lvl="0" indent="0" algn="ctr">
              <a:lnSpc>
                <a:spcPts val="5594"/>
              </a:lnSpc>
              <a:spcBef>
                <a:spcPct val="0"/>
              </a:spcBef>
            </a:pPr>
            <a:r>
              <a:rPr lang="en-US" sz="4053" b="1">
                <a:solidFill>
                  <a:srgbClr val="051D40"/>
                </a:solidFill>
                <a:latin typeface="DM Sans Bold"/>
                <a:ea typeface="DM Sans Bold"/>
                <a:cs typeface="DM Sans Bold"/>
                <a:sym typeface="DM Sans Bold"/>
              </a:rPr>
              <a:t>Linear Regression</a:t>
            </a:r>
          </a:p>
        </p:txBody>
      </p:sp>
      <p:sp>
        <p:nvSpPr>
          <p:cNvPr id="12" name="TextBox 12"/>
          <p:cNvSpPr txBox="1"/>
          <p:nvPr/>
        </p:nvSpPr>
        <p:spPr>
          <a:xfrm>
            <a:off x="7861857" y="4626964"/>
            <a:ext cx="3864205" cy="683013"/>
          </a:xfrm>
          <a:prstGeom prst="rect">
            <a:avLst/>
          </a:prstGeom>
        </p:spPr>
        <p:txBody>
          <a:bodyPr lIns="0" tIns="0" rIns="0" bIns="0" rtlCol="0" anchor="t">
            <a:spAutoFit/>
          </a:bodyPr>
          <a:lstStyle/>
          <a:p>
            <a:pPr marL="0" lvl="0" indent="0" algn="ctr">
              <a:lnSpc>
                <a:spcPts val="5594"/>
              </a:lnSpc>
              <a:spcBef>
                <a:spcPct val="0"/>
              </a:spcBef>
            </a:pPr>
            <a:r>
              <a:rPr lang="en-US" sz="4053" b="1">
                <a:solidFill>
                  <a:srgbClr val="051D40"/>
                </a:solidFill>
                <a:latin typeface="DM Sans Bold"/>
                <a:ea typeface="DM Sans Bold"/>
                <a:cs typeface="DM Sans Bold"/>
                <a:sym typeface="DM Sans Bold"/>
              </a:rPr>
              <a:t>Random Forest</a:t>
            </a:r>
          </a:p>
        </p:txBody>
      </p:sp>
      <p:sp>
        <p:nvSpPr>
          <p:cNvPr id="13" name="TextBox 13"/>
          <p:cNvSpPr txBox="1"/>
          <p:nvPr/>
        </p:nvSpPr>
        <p:spPr>
          <a:xfrm>
            <a:off x="7363742" y="5905037"/>
            <a:ext cx="2961580" cy="683013"/>
          </a:xfrm>
          <a:prstGeom prst="rect">
            <a:avLst/>
          </a:prstGeom>
        </p:spPr>
        <p:txBody>
          <a:bodyPr lIns="0" tIns="0" rIns="0" bIns="0" rtlCol="0" anchor="t">
            <a:spAutoFit/>
          </a:bodyPr>
          <a:lstStyle/>
          <a:p>
            <a:pPr marL="0" lvl="0" indent="0" algn="ctr">
              <a:lnSpc>
                <a:spcPts val="5594"/>
              </a:lnSpc>
              <a:spcBef>
                <a:spcPct val="0"/>
              </a:spcBef>
            </a:pPr>
            <a:r>
              <a:rPr lang="en-US" sz="4053" b="1">
                <a:solidFill>
                  <a:srgbClr val="051D40"/>
                </a:solidFill>
                <a:latin typeface="DM Sans Bold"/>
                <a:ea typeface="DM Sans Bold"/>
                <a:cs typeface="DM Sans Bold"/>
                <a:sym typeface="DM Sans Bold"/>
              </a:rPr>
              <a:t>XGBoost</a:t>
            </a:r>
          </a:p>
        </p:txBody>
      </p:sp>
      <p:sp>
        <p:nvSpPr>
          <p:cNvPr id="14" name="TextBox 14"/>
          <p:cNvSpPr txBox="1"/>
          <p:nvPr/>
        </p:nvSpPr>
        <p:spPr>
          <a:xfrm>
            <a:off x="1028700" y="3396517"/>
            <a:ext cx="4844723" cy="855599"/>
          </a:xfrm>
          <a:prstGeom prst="rect">
            <a:avLst/>
          </a:prstGeom>
        </p:spPr>
        <p:txBody>
          <a:bodyPr lIns="0" tIns="0" rIns="0" bIns="0" rtlCol="0" anchor="t">
            <a:spAutoFit/>
          </a:bodyPr>
          <a:lstStyle/>
          <a:p>
            <a:pPr marL="0" lvl="0" indent="0" algn="ctr">
              <a:lnSpc>
                <a:spcPts val="3422"/>
              </a:lnSpc>
            </a:pPr>
            <a:r>
              <a:rPr lang="en-US" sz="2716">
                <a:solidFill>
                  <a:srgbClr val="FFFFFF"/>
                </a:solidFill>
                <a:latin typeface="DM Sans"/>
                <a:ea typeface="DM Sans"/>
                <a:cs typeface="DM Sans"/>
                <a:sym typeface="DM Sans"/>
              </a:rPr>
              <a:t>A simple, interpretable baseline model.</a:t>
            </a:r>
          </a:p>
        </p:txBody>
      </p:sp>
      <p:sp>
        <p:nvSpPr>
          <p:cNvPr id="15" name="TextBox 15"/>
          <p:cNvSpPr txBox="1"/>
          <p:nvPr/>
        </p:nvSpPr>
        <p:spPr>
          <a:xfrm>
            <a:off x="12272251" y="4564484"/>
            <a:ext cx="5269798" cy="855599"/>
          </a:xfrm>
          <a:prstGeom prst="rect">
            <a:avLst/>
          </a:prstGeom>
        </p:spPr>
        <p:txBody>
          <a:bodyPr lIns="0" tIns="0" rIns="0" bIns="0" rtlCol="0" anchor="t">
            <a:spAutoFit/>
          </a:bodyPr>
          <a:lstStyle/>
          <a:p>
            <a:pPr marL="0" lvl="0" indent="0" algn="ctr">
              <a:lnSpc>
                <a:spcPts val="3422"/>
              </a:lnSpc>
            </a:pPr>
            <a:r>
              <a:rPr lang="en-US" sz="2716">
                <a:solidFill>
                  <a:srgbClr val="FFFFFF"/>
                </a:solidFill>
                <a:latin typeface="DM Sans"/>
                <a:ea typeface="DM Sans"/>
                <a:cs typeface="DM Sans"/>
                <a:sym typeface="DM Sans"/>
              </a:rPr>
              <a:t> A robust model for handling non-linearities and outliers.</a:t>
            </a:r>
          </a:p>
        </p:txBody>
      </p:sp>
      <p:sp>
        <p:nvSpPr>
          <p:cNvPr id="16" name="TextBox 16"/>
          <p:cNvSpPr txBox="1"/>
          <p:nvPr/>
        </p:nvSpPr>
        <p:spPr>
          <a:xfrm>
            <a:off x="1328681" y="5842556"/>
            <a:ext cx="5022892" cy="855599"/>
          </a:xfrm>
          <a:prstGeom prst="rect">
            <a:avLst/>
          </a:prstGeom>
        </p:spPr>
        <p:txBody>
          <a:bodyPr lIns="0" tIns="0" rIns="0" bIns="0" rtlCol="0" anchor="t">
            <a:spAutoFit/>
          </a:bodyPr>
          <a:lstStyle/>
          <a:p>
            <a:pPr marL="0" lvl="0" indent="0" algn="ctr">
              <a:lnSpc>
                <a:spcPts val="3422"/>
              </a:lnSpc>
            </a:pPr>
            <a:r>
              <a:rPr lang="en-US" sz="2716">
                <a:solidFill>
                  <a:srgbClr val="FFFFFF"/>
                </a:solidFill>
                <a:latin typeface="DM Sans"/>
                <a:ea typeface="DM Sans"/>
                <a:cs typeface="DM Sans"/>
                <a:sym typeface="DM Sans"/>
              </a:rPr>
              <a:t>An advanced model designed to optimize performance.</a:t>
            </a:r>
          </a:p>
        </p:txBody>
      </p:sp>
      <p:sp>
        <p:nvSpPr>
          <p:cNvPr id="17" name="Freeform 17"/>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1823729" y="630033"/>
            <a:ext cx="4032796" cy="721133"/>
          </a:xfrm>
          <a:prstGeom prst="rect">
            <a:avLst/>
          </a:prstGeom>
        </p:spPr>
        <p:txBody>
          <a:bodyPr lIns="0" tIns="0" rIns="0" bIns="0" rtlCol="0" anchor="t">
            <a:spAutoFit/>
          </a:bodyPr>
          <a:lstStyle/>
          <a:p>
            <a:pPr algn="ctr">
              <a:lnSpc>
                <a:spcPts val="5917"/>
              </a:lnSpc>
              <a:spcBef>
                <a:spcPct val="0"/>
              </a:spcBef>
            </a:pPr>
            <a:r>
              <a:rPr lang="en-US" sz="4287">
                <a:solidFill>
                  <a:srgbClr val="FFFFFF"/>
                </a:solidFill>
                <a:latin typeface="DM Sans"/>
                <a:ea typeface="DM Sans"/>
                <a:cs typeface="DM Sans"/>
                <a:sym typeface="DM Sans"/>
              </a:rPr>
              <a:t>Model Selection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495</Words>
  <Application>Microsoft Office PowerPoint</Application>
  <PresentationFormat>Personnalisé</PresentationFormat>
  <Paragraphs>64</Paragraphs>
  <Slides>16</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16</vt:i4>
      </vt:variant>
    </vt:vector>
  </HeadingPairs>
  <TitlesOfParts>
    <vt:vector size="23" baseType="lpstr">
      <vt:lpstr>Now Bold</vt:lpstr>
      <vt:lpstr>DM Sans Italics</vt:lpstr>
      <vt:lpstr>Arial</vt:lpstr>
      <vt:lpstr>DM Sans</vt:lpstr>
      <vt:lpstr>DM Sans Bold</vt:lpstr>
      <vt:lpstr>Calibri</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dc:title>
  <dc:creator>DELL</dc:creator>
  <cp:lastModifiedBy>DELL</cp:lastModifiedBy>
  <cp:revision>3</cp:revision>
  <dcterms:created xsi:type="dcterms:W3CDTF">2006-08-16T00:00:00Z</dcterms:created>
  <dcterms:modified xsi:type="dcterms:W3CDTF">2025-03-12T11:34:12Z</dcterms:modified>
  <dc:identifier>DAGhcR14noI</dc:identifier>
</cp:coreProperties>
</file>